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p:sldMasterIdLst>
    <p:sldMasterId id="2147483648" r:id="rId1"/>
  </p:sldMasterIdLst>
  <p:sldIdLst>
    <p:sldId id="263" r:id="rId3"/>
    <p:sldId id="267" r:id="rId4"/>
    <p:sldId id="268" r:id="rId5"/>
    <p:sldId id="256" r:id="rId6"/>
    <p:sldId id="257" r:id="rId7"/>
    <p:sldId id="270" r:id="rId8"/>
    <p:sldId id="258" r:id="rId9"/>
    <p:sldId id="260" r:id="rId10"/>
    <p:sldId id="269" r:id="rId11"/>
    <p:sldId id="261" r:id="rId12"/>
    <p:sldId id="272" r:id="rId13"/>
    <p:sldId id="265" r:id="rId14"/>
    <p:sldId id="283" r:id="rId15"/>
    <p:sldId id="271" r:id="rId16"/>
    <p:sldId id="266" r:id="rId17"/>
  </p:sldIdLst>
  <p:sldSz cx="9144000" cy="5143500" type="screen16x9"/>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37" autoAdjust="0"/>
    <p:restoredTop sz="94660"/>
  </p:normalViewPr>
  <p:slideViewPr>
    <p:cSldViewPr snapToGrid="0">
      <p:cViewPr varScale="1">
        <p:scale>
          <a:sx n="97" d="100"/>
          <a:sy n="97" d="100"/>
        </p:scale>
        <p:origin x="930" y="9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C1F9CC6-9CE0-46D1-879B-30B432DBB1D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5D8BDF3-F41D-43C1-9857-2E4FE0A45A3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CC1F9CC6-9CE0-46D1-879B-30B432DBB1D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5D8BDF3-F41D-43C1-9857-2E4FE0A45A3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CC1F9CC6-9CE0-46D1-879B-30B432DBB1D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5D8BDF3-F41D-43C1-9857-2E4FE0A45A3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CC1F9CC6-9CE0-46D1-879B-30B432DBB1D4}"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5D8BDF3-F41D-43C1-9857-2E4FE0A45A3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CC1F9CC6-9CE0-46D1-879B-30B432DBB1D4}"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5D8BDF3-F41D-43C1-9857-2E4FE0A45A3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C1F9CC6-9CE0-46D1-879B-30B432DBB1D4}"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5D8BDF3-F41D-43C1-9857-2E4FE0A45A3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1F9CC6-9CE0-46D1-879B-30B432DBB1D4}"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5D8BDF3-F41D-43C1-9857-2E4FE0A45A3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CC1F9CC6-9CE0-46D1-879B-30B432DBB1D4}"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5D8BDF3-F41D-43C1-9857-2E4FE0A45A3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CC1F9CC6-9CE0-46D1-879B-30B432DBB1D4}"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5D8BDF3-F41D-43C1-9857-2E4FE0A45A3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CC1F9CC6-9CE0-46D1-879B-30B432DBB1D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5D8BDF3-F41D-43C1-9857-2E4FE0A45A3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CC1F9CC6-9CE0-46D1-879B-30B432DBB1D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5D8BDF3-F41D-43C1-9857-2E4FE0A45A3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C1F9CC6-9CE0-46D1-879B-30B432DBB1D4}"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5D8BDF3-F41D-43C1-9857-2E4FE0A45A3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8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8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8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7746" b="7746"/>
          <a:stretch>
            <a:fillRect/>
          </a:stretch>
        </p:blipFill>
        <p:spPr>
          <a:xfrm>
            <a:off x="0" y="0"/>
            <a:ext cx="9144000" cy="5143500"/>
          </a:xfrm>
          <a:prstGeom prst="rect">
            <a:avLst/>
          </a:prstGeom>
        </p:spPr>
      </p:pic>
      <p:sp>
        <p:nvSpPr>
          <p:cNvPr id="5" name="平行四边形 4"/>
          <p:cNvSpPr/>
          <p:nvPr/>
        </p:nvSpPr>
        <p:spPr>
          <a:xfrm>
            <a:off x="716915" y="1692275"/>
            <a:ext cx="7849235" cy="2747645"/>
          </a:xfrm>
          <a:prstGeom prst="parallelogram">
            <a:avLst/>
          </a:prstGeom>
          <a:solidFill>
            <a:schemeClr val="tx1">
              <a:alpha val="4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 name="文本框 5"/>
          <p:cNvSpPr txBox="1"/>
          <p:nvPr/>
        </p:nvSpPr>
        <p:spPr>
          <a:xfrm>
            <a:off x="1626870" y="2208530"/>
            <a:ext cx="6423025" cy="583565"/>
          </a:xfrm>
          <a:prstGeom prst="rect">
            <a:avLst/>
          </a:prstGeom>
          <a:noFill/>
        </p:spPr>
        <p:txBody>
          <a:bodyPr wrap="square" rtlCol="0">
            <a:spAutoFit/>
          </a:bodyPr>
          <a:lstStyle/>
          <a:p>
            <a:pPr lvl="0" algn="l">
              <a:buClrTx/>
              <a:buSzTx/>
              <a:buFontTx/>
            </a:pPr>
            <a:r>
              <a:rPr lang="zh-CN" altLang="en-US" sz="3200" b="1" dirty="0">
                <a:solidFill>
                  <a:schemeClr val="bg1"/>
                </a:solidFill>
                <a:latin typeface="微软雅黑" panose="020B0503020204020204" pitchFamily="34" charset="-122"/>
                <a:ea typeface="微软雅黑" panose="020B0503020204020204" pitchFamily="34" charset="-122"/>
                <a:sym typeface="+mn-ea"/>
              </a:rPr>
              <a:t>新冠病毒核酸检测采样技术与管理</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3104906" y="2994651"/>
            <a:ext cx="2765425" cy="645160"/>
          </a:xfrm>
          <a:prstGeom prst="rect">
            <a:avLst/>
          </a:prstGeom>
          <a:noFill/>
        </p:spPr>
        <p:txBody>
          <a:bodyPr wrap="none" rtlCol="0">
            <a:spAutoFit/>
          </a:bodyPr>
          <a:lstStyle/>
          <a:p>
            <a:pPr lvl="0" algn="l">
              <a:buClrTx/>
              <a:buSzTx/>
              <a:buFontTx/>
            </a:pPr>
            <a:r>
              <a:rPr lang="zh-CN" altLang="en-US" b="1" dirty="0">
                <a:solidFill>
                  <a:schemeClr val="bg1"/>
                </a:solidFill>
                <a:latin typeface="微软雅黑" panose="020B0503020204020204" pitchFamily="34" charset="-122"/>
                <a:ea typeface="微软雅黑" panose="020B0503020204020204" pitchFamily="34" charset="-122"/>
                <a:sym typeface="+mn-ea"/>
              </a:rPr>
              <a:t>北华大学附属医院 检验科</a:t>
            </a:r>
            <a:endParaRPr lang="zh-CN" altLang="en-US" b="1" dirty="0">
              <a:solidFill>
                <a:schemeClr val="bg1"/>
              </a:solidFill>
              <a:latin typeface="微软雅黑" panose="020B0503020204020204" pitchFamily="34" charset="-122"/>
              <a:ea typeface="微软雅黑" panose="020B0503020204020204" pitchFamily="34" charset="-122"/>
              <a:sym typeface="+mn-ea"/>
            </a:endParaRPr>
          </a:p>
          <a:p>
            <a:pPr lvl="0" algn="l">
              <a:buClrTx/>
              <a:buSzTx/>
              <a:buFontTx/>
            </a:pPr>
            <a:r>
              <a:rPr lang="zh-CN" altLang="en-US" b="1" dirty="0">
                <a:solidFill>
                  <a:schemeClr val="bg1"/>
                </a:solidFill>
                <a:latin typeface="微软雅黑" panose="020B0503020204020204" pitchFamily="34" charset="-122"/>
                <a:ea typeface="微软雅黑" panose="020B0503020204020204" pitchFamily="34" charset="-122"/>
                <a:sym typeface="+mn-ea"/>
              </a:rPr>
              <a:t>              李彬先</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3981182" y="3640081"/>
            <a:ext cx="1181735" cy="368300"/>
          </a:xfrm>
          <a:prstGeom prst="rect">
            <a:avLst/>
          </a:prstGeom>
          <a:noFill/>
        </p:spPr>
        <p:txBody>
          <a:bodyPr wrap="none" rtlCol="0">
            <a:spAutoFit/>
          </a:bodyPr>
          <a:lstStyle/>
          <a:p>
            <a:pPr lvl="0" algn="l">
              <a:buClrTx/>
              <a:buSzTx/>
              <a:buFontTx/>
            </a:pPr>
            <a:r>
              <a:rPr lang="zh-CN" altLang="en-US" b="1" dirty="0">
                <a:solidFill>
                  <a:schemeClr val="bg1"/>
                </a:solidFill>
                <a:latin typeface="微软雅黑" panose="020B0503020204020204" pitchFamily="34" charset="-122"/>
                <a:ea typeface="微软雅黑" panose="020B0503020204020204" pitchFamily="34" charset="-122"/>
                <a:sym typeface="+mn-ea"/>
              </a:rPr>
              <a:t>2022.4月</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9" name="矩形 8"/>
          <p:cNvSpPr/>
          <p:nvPr/>
        </p:nvSpPr>
        <p:spPr>
          <a:xfrm>
            <a:off x="1204595" y="4210685"/>
            <a:ext cx="5945505"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7746" b="7746"/>
          <a:stretch>
            <a:fillRect/>
          </a:stretch>
        </p:blipFill>
        <p:spPr>
          <a:xfrm>
            <a:off x="0" y="0"/>
            <a:ext cx="9144000" cy="5143500"/>
          </a:xfrm>
          <a:prstGeom prst="rect">
            <a:avLst/>
          </a:prstGeom>
        </p:spPr>
      </p:pic>
      <p:sp>
        <p:nvSpPr>
          <p:cNvPr id="5" name="矩形 4"/>
          <p:cNvSpPr/>
          <p:nvPr/>
        </p:nvSpPr>
        <p:spPr>
          <a:xfrm>
            <a:off x="4572000" y="-452120"/>
            <a:ext cx="4399280" cy="5524500"/>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6" name="矩形 5"/>
          <p:cNvSpPr/>
          <p:nvPr/>
        </p:nvSpPr>
        <p:spPr>
          <a:xfrm>
            <a:off x="-111257" y="514676"/>
            <a:ext cx="5498705" cy="949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7" name="矩形 6"/>
          <p:cNvSpPr/>
          <p:nvPr/>
        </p:nvSpPr>
        <p:spPr>
          <a:xfrm flipV="1">
            <a:off x="6846593" y="514674"/>
            <a:ext cx="2639892" cy="949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 name="文本框 7"/>
          <p:cNvSpPr txBox="1"/>
          <p:nvPr/>
        </p:nvSpPr>
        <p:spPr>
          <a:xfrm>
            <a:off x="5614319" y="269748"/>
            <a:ext cx="1005403"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目录</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634246" y="1135215"/>
            <a:ext cx="1135439" cy="400110"/>
          </a:xfrm>
          <a:prstGeom prst="rect">
            <a:avLst/>
          </a:prstGeom>
          <a:noFill/>
        </p:spPr>
        <p:txBody>
          <a:bodyPr wrap="none" rtlCol="0">
            <a:spAutoFit/>
          </a:bodyPr>
          <a:lstStyle/>
          <a:p>
            <a:r>
              <a:rPr lang="en-US" altLang="zh-CN" sz="2000" b="1" dirty="0">
                <a:solidFill>
                  <a:schemeClr val="bg1"/>
                </a:solidFill>
                <a:latin typeface="Arial" panose="02080604020202020204" pitchFamily="34" charset="0"/>
                <a:cs typeface="Arial" panose="02080604020202020204" pitchFamily="34" charset="0"/>
              </a:rPr>
              <a:t>STEP  1</a:t>
            </a:r>
            <a:endParaRPr lang="zh-CN" altLang="en-US" sz="2000" b="1" dirty="0">
              <a:solidFill>
                <a:schemeClr val="bg1"/>
              </a:solidFill>
              <a:latin typeface="Arial" panose="02080604020202020204" pitchFamily="34" charset="0"/>
              <a:cs typeface="Arial" panose="02080604020202020204" pitchFamily="34" charset="0"/>
            </a:endParaRPr>
          </a:p>
        </p:txBody>
      </p:sp>
      <p:sp>
        <p:nvSpPr>
          <p:cNvPr id="10" name="文本框 9"/>
          <p:cNvSpPr txBox="1"/>
          <p:nvPr/>
        </p:nvSpPr>
        <p:spPr>
          <a:xfrm>
            <a:off x="4634246" y="1958125"/>
            <a:ext cx="1135439" cy="400110"/>
          </a:xfrm>
          <a:prstGeom prst="rect">
            <a:avLst/>
          </a:prstGeom>
          <a:noFill/>
        </p:spPr>
        <p:txBody>
          <a:bodyPr wrap="none" rtlCol="0">
            <a:spAutoFit/>
          </a:bodyPr>
          <a:lstStyle/>
          <a:p>
            <a:r>
              <a:rPr lang="en-US" altLang="zh-CN" sz="2000" b="1" dirty="0">
                <a:solidFill>
                  <a:schemeClr val="bg1"/>
                </a:solidFill>
                <a:latin typeface="Arial" panose="02080604020202020204" pitchFamily="34" charset="0"/>
                <a:cs typeface="Arial" panose="02080604020202020204" pitchFamily="34" charset="0"/>
              </a:rPr>
              <a:t>STEP  2</a:t>
            </a:r>
            <a:endParaRPr lang="zh-CN" altLang="en-US" sz="2000" b="1" dirty="0">
              <a:solidFill>
                <a:schemeClr val="bg1"/>
              </a:solidFill>
              <a:latin typeface="Arial" panose="02080604020202020204" pitchFamily="34" charset="0"/>
              <a:cs typeface="Arial" panose="02080604020202020204" pitchFamily="34" charset="0"/>
            </a:endParaRPr>
          </a:p>
        </p:txBody>
      </p:sp>
      <p:sp>
        <p:nvSpPr>
          <p:cNvPr id="15" name="文本框 14"/>
          <p:cNvSpPr txBox="1"/>
          <p:nvPr/>
        </p:nvSpPr>
        <p:spPr>
          <a:xfrm>
            <a:off x="4634246" y="2781035"/>
            <a:ext cx="1135439" cy="400110"/>
          </a:xfrm>
          <a:prstGeom prst="rect">
            <a:avLst/>
          </a:prstGeom>
          <a:noFill/>
        </p:spPr>
        <p:txBody>
          <a:bodyPr wrap="none" rtlCol="0">
            <a:spAutoFit/>
          </a:bodyPr>
          <a:lstStyle/>
          <a:p>
            <a:r>
              <a:rPr lang="en-US" altLang="zh-CN" sz="2000" b="1" dirty="0">
                <a:solidFill>
                  <a:schemeClr val="bg1"/>
                </a:solidFill>
                <a:latin typeface="Arial" panose="02080604020202020204" pitchFamily="34" charset="0"/>
                <a:cs typeface="Arial" panose="02080604020202020204" pitchFamily="34" charset="0"/>
              </a:rPr>
              <a:t>STEP  3</a:t>
            </a:r>
            <a:endParaRPr lang="zh-CN" altLang="en-US" sz="2000" b="1" dirty="0">
              <a:solidFill>
                <a:schemeClr val="bg1"/>
              </a:solidFill>
              <a:latin typeface="Arial" panose="02080604020202020204" pitchFamily="34" charset="0"/>
              <a:cs typeface="Arial" panose="02080604020202020204" pitchFamily="34" charset="0"/>
            </a:endParaRPr>
          </a:p>
        </p:txBody>
      </p:sp>
      <p:sp>
        <p:nvSpPr>
          <p:cNvPr id="19" name="矩形 18"/>
          <p:cNvSpPr/>
          <p:nvPr/>
        </p:nvSpPr>
        <p:spPr>
          <a:xfrm>
            <a:off x="5774044" y="1145388"/>
            <a:ext cx="1783080" cy="368300"/>
          </a:xfrm>
          <a:prstGeom prst="rect">
            <a:avLst/>
          </a:prstGeom>
        </p:spPr>
        <p:txBody>
          <a:bodyPr wrap="none">
            <a:spAutoFit/>
          </a:bodyPr>
          <a:lstStyle/>
          <a:p>
            <a:pPr algn="l"/>
            <a:r>
              <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rPr>
              <a:t>人员资质与管理</a:t>
            </a:r>
            <a:endPar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
        <p:nvSpPr>
          <p:cNvPr id="20" name="矩形 19"/>
          <p:cNvSpPr/>
          <p:nvPr/>
        </p:nvSpPr>
        <p:spPr>
          <a:xfrm>
            <a:off x="5774044" y="1970037"/>
            <a:ext cx="2926080" cy="368300"/>
          </a:xfrm>
          <a:prstGeom prst="rect">
            <a:avLst/>
          </a:prstGeom>
        </p:spPr>
        <p:txBody>
          <a:bodyPr wrap="none">
            <a:spAutoFit/>
          </a:bodyPr>
          <a:lstStyle/>
          <a:p>
            <a:pPr algn="l"/>
            <a:r>
              <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rPr>
              <a:t>医务人员核酸采样操作流程</a:t>
            </a:r>
            <a:endPar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
        <p:nvSpPr>
          <p:cNvPr id="21" name="矩形 20"/>
          <p:cNvSpPr/>
          <p:nvPr/>
        </p:nvSpPr>
        <p:spPr>
          <a:xfrm>
            <a:off x="5774044" y="3619334"/>
            <a:ext cx="1783080" cy="368300"/>
          </a:xfrm>
          <a:prstGeom prst="rect">
            <a:avLst/>
          </a:prstGeom>
        </p:spPr>
        <p:txBody>
          <a:bodyPr wrap="none">
            <a:spAutoFit/>
          </a:bodyPr>
          <a:lstStyle/>
          <a:p>
            <a:pPr algn="l"/>
            <a:r>
              <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rPr>
              <a:t>咽拭子采集方法</a:t>
            </a:r>
            <a:endPar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
        <p:nvSpPr>
          <p:cNvPr id="16" name="文本框 15"/>
          <p:cNvSpPr txBox="1"/>
          <p:nvPr/>
        </p:nvSpPr>
        <p:spPr>
          <a:xfrm>
            <a:off x="4634246" y="3603945"/>
            <a:ext cx="1135439" cy="400110"/>
          </a:xfrm>
          <a:prstGeom prst="rect">
            <a:avLst/>
          </a:prstGeom>
          <a:noFill/>
        </p:spPr>
        <p:txBody>
          <a:bodyPr wrap="none" rtlCol="0">
            <a:spAutoFit/>
          </a:bodyPr>
          <a:lstStyle/>
          <a:p>
            <a:r>
              <a:rPr lang="en-US" altLang="zh-CN" sz="2000" b="1" dirty="0">
                <a:solidFill>
                  <a:schemeClr val="bg1"/>
                </a:solidFill>
                <a:latin typeface="Arial" panose="02080604020202020204" pitchFamily="34" charset="0"/>
                <a:cs typeface="Arial" panose="02080604020202020204" pitchFamily="34" charset="0"/>
              </a:rPr>
              <a:t>STEP  4</a:t>
            </a:r>
            <a:endParaRPr lang="zh-CN" altLang="en-US" sz="2000" b="1" dirty="0">
              <a:solidFill>
                <a:schemeClr val="bg1"/>
              </a:solidFill>
              <a:latin typeface="Arial" panose="02080604020202020204" pitchFamily="34" charset="0"/>
              <a:cs typeface="Arial" panose="02080604020202020204" pitchFamily="34" charset="0"/>
            </a:endParaRPr>
          </a:p>
        </p:txBody>
      </p:sp>
      <p:sp>
        <p:nvSpPr>
          <p:cNvPr id="18" name="矩形 17"/>
          <p:cNvSpPr/>
          <p:nvPr/>
        </p:nvSpPr>
        <p:spPr>
          <a:xfrm>
            <a:off x="5774044" y="2794686"/>
            <a:ext cx="2697480" cy="368300"/>
          </a:xfrm>
          <a:prstGeom prst="rect">
            <a:avLst/>
          </a:prstGeom>
        </p:spPr>
        <p:txBody>
          <a:bodyPr wrap="none">
            <a:spAutoFit/>
          </a:bodyPr>
          <a:lstStyle/>
          <a:p>
            <a:pPr algn="l"/>
            <a:r>
              <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rPr>
              <a:t>科学设置合理规划采样点</a:t>
            </a:r>
            <a:endPar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
        <p:nvSpPr>
          <p:cNvPr id="2" name="文本框 1"/>
          <p:cNvSpPr txBox="1"/>
          <p:nvPr/>
        </p:nvSpPr>
        <p:spPr>
          <a:xfrm>
            <a:off x="4639326" y="4426270"/>
            <a:ext cx="1123315" cy="398780"/>
          </a:xfrm>
          <a:prstGeom prst="rect">
            <a:avLst/>
          </a:prstGeom>
          <a:noFill/>
        </p:spPr>
        <p:txBody>
          <a:bodyPr wrap="none" rtlCol="0">
            <a:spAutoFit/>
          </a:bodyPr>
          <a:lstStyle/>
          <a:p>
            <a:r>
              <a:rPr lang="en-US" altLang="zh-CN" sz="2000" b="1" dirty="0">
                <a:solidFill>
                  <a:schemeClr val="bg1"/>
                </a:solidFill>
                <a:latin typeface="Arial" panose="02080604020202020204" pitchFamily="34" charset="0"/>
                <a:cs typeface="Arial" panose="02080604020202020204" pitchFamily="34" charset="0"/>
              </a:rPr>
              <a:t>STEP  5</a:t>
            </a:r>
            <a:endParaRPr lang="zh-CN" altLang="en-US" sz="2000" b="1" dirty="0">
              <a:solidFill>
                <a:schemeClr val="bg1"/>
              </a:solidFill>
              <a:latin typeface="Arial" panose="02080604020202020204" pitchFamily="34" charset="0"/>
              <a:cs typeface="Arial" panose="02080604020202020204" pitchFamily="34" charset="0"/>
            </a:endParaRPr>
          </a:p>
        </p:txBody>
      </p:sp>
      <p:sp>
        <p:nvSpPr>
          <p:cNvPr id="3" name="矩形 2"/>
          <p:cNvSpPr/>
          <p:nvPr/>
        </p:nvSpPr>
        <p:spPr>
          <a:xfrm>
            <a:off x="5762614" y="4441659"/>
            <a:ext cx="1097280" cy="368300"/>
          </a:xfrm>
          <a:prstGeom prst="rect">
            <a:avLst/>
          </a:prstGeom>
        </p:spPr>
        <p:txBody>
          <a:bodyPr wrap="none">
            <a:spAutoFit/>
          </a:bodyPr>
          <a:lstStyle/>
          <a:p>
            <a:pPr algn="l"/>
            <a:r>
              <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rPr>
              <a:t>注意事项</a:t>
            </a:r>
            <a:endPar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7746" b="7746"/>
          <a:stretch>
            <a:fillRect/>
          </a:stretch>
        </p:blipFill>
        <p:spPr>
          <a:xfrm>
            <a:off x="0" y="-94923"/>
            <a:ext cx="9144000" cy="5143500"/>
          </a:xfrm>
          <a:prstGeom prst="rect">
            <a:avLst/>
          </a:prstGeom>
        </p:spPr>
      </p:pic>
      <p:sp>
        <p:nvSpPr>
          <p:cNvPr id="5" name="椭圆 4"/>
          <p:cNvSpPr/>
          <p:nvPr/>
        </p:nvSpPr>
        <p:spPr>
          <a:xfrm>
            <a:off x="3539258" y="1441558"/>
            <a:ext cx="2065484" cy="2070538"/>
          </a:xfrm>
          <a:prstGeom prst="ellips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6" name="矩形 5"/>
          <p:cNvSpPr/>
          <p:nvPr/>
        </p:nvSpPr>
        <p:spPr>
          <a:xfrm>
            <a:off x="-104147" y="2430486"/>
            <a:ext cx="3539258" cy="93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7" name="矩形 6"/>
          <p:cNvSpPr/>
          <p:nvPr/>
        </p:nvSpPr>
        <p:spPr>
          <a:xfrm flipV="1">
            <a:off x="5708889" y="2430486"/>
            <a:ext cx="3539258" cy="93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 name="文本框 8"/>
          <p:cNvSpPr txBox="1"/>
          <p:nvPr/>
        </p:nvSpPr>
        <p:spPr>
          <a:xfrm>
            <a:off x="4206763" y="1598295"/>
            <a:ext cx="730471" cy="1200329"/>
          </a:xfrm>
          <a:prstGeom prst="rect">
            <a:avLst/>
          </a:prstGeom>
          <a:noFill/>
        </p:spPr>
        <p:txBody>
          <a:bodyPr wrap="square" rtlCol="0">
            <a:spAutoFit/>
          </a:bodyPr>
          <a:lstStyle/>
          <a:p>
            <a:r>
              <a:rPr lang="en-US" altLang="zh-CN" sz="7200" b="1" dirty="0">
                <a:solidFill>
                  <a:schemeClr val="bg1"/>
                </a:solidFill>
                <a:latin typeface="Arial" panose="02080604020202020204" pitchFamily="34" charset="0"/>
                <a:cs typeface="Arial" panose="02080604020202020204" pitchFamily="34" charset="0"/>
              </a:rPr>
              <a:t>1</a:t>
            </a:r>
            <a:endParaRPr lang="zh-CN" altLang="en-US" sz="7200" b="1" dirty="0">
              <a:solidFill>
                <a:schemeClr val="bg1"/>
              </a:solidFill>
              <a:latin typeface="Arial" panose="02080604020202020204" pitchFamily="34" charset="0"/>
              <a:cs typeface="Arial" panose="02080604020202020204" pitchFamily="34" charset="0"/>
            </a:endParaRPr>
          </a:p>
        </p:txBody>
      </p:sp>
      <p:sp>
        <p:nvSpPr>
          <p:cNvPr id="16" name="矩形 15"/>
          <p:cNvSpPr/>
          <p:nvPr/>
        </p:nvSpPr>
        <p:spPr>
          <a:xfrm>
            <a:off x="3680815" y="2686440"/>
            <a:ext cx="1783080" cy="368300"/>
          </a:xfrm>
          <a:prstGeom prst="rect">
            <a:avLst/>
          </a:prstGeom>
        </p:spPr>
        <p:txBody>
          <a:bodyPr wrap="none">
            <a:spAutoFit/>
          </a:bodyPr>
          <a:lstStyle/>
          <a:p>
            <a:pPr algn="l"/>
            <a:r>
              <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sym typeface="+mn-ea"/>
              </a:rPr>
              <a:t>人员资质与管理</a:t>
            </a:r>
            <a:endPar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7746" b="7746"/>
          <a:stretch>
            <a:fillRect/>
          </a:stretch>
        </p:blipFill>
        <p:spPr>
          <a:xfrm>
            <a:off x="0" y="0"/>
            <a:ext cx="9144000" cy="5143500"/>
          </a:xfrm>
          <a:prstGeom prst="rect">
            <a:avLst/>
          </a:prstGeom>
        </p:spPr>
      </p:pic>
      <p:sp>
        <p:nvSpPr>
          <p:cNvPr id="6" name="矩形 5"/>
          <p:cNvSpPr/>
          <p:nvPr/>
        </p:nvSpPr>
        <p:spPr>
          <a:xfrm>
            <a:off x="4572000" y="156853"/>
            <a:ext cx="4410693" cy="4829795"/>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 name="矩形 6"/>
          <p:cNvSpPr/>
          <p:nvPr/>
        </p:nvSpPr>
        <p:spPr>
          <a:xfrm>
            <a:off x="4733059" y="978627"/>
            <a:ext cx="4088575" cy="899160"/>
          </a:xfrm>
          <a:prstGeom prst="rect">
            <a:avLst/>
          </a:prstGeom>
        </p:spPr>
        <p:txBody>
          <a:bodyPr wrap="square">
            <a:spAutoFit/>
          </a:bodyPr>
          <a:lstStyle/>
          <a:p>
            <a:r>
              <a:rPr lang="en-US" altLang="zh-CN" sz="1050" dirty="0">
                <a:solidFill>
                  <a:schemeClr val="bg1"/>
                </a:solidFill>
                <a:latin typeface="Arial" panose="02080604020202020204" pitchFamily="34" charset="0"/>
                <a:cs typeface="Arial" panose="02080604020202020204" pitchFamily="34" charset="0"/>
              </a:rPr>
              <a:t>1、人员资质：</a:t>
            </a:r>
            <a:endParaRPr lang="en-US" altLang="zh-CN" sz="1050" dirty="0">
              <a:solidFill>
                <a:schemeClr val="bg1"/>
              </a:solidFill>
              <a:latin typeface="Arial" panose="02080604020202020204" pitchFamily="34" charset="0"/>
              <a:cs typeface="Arial" panose="02080604020202020204" pitchFamily="34" charset="0"/>
            </a:endParaRPr>
          </a:p>
          <a:p>
            <a:r>
              <a:rPr lang="en-US" altLang="zh-CN" sz="1050" dirty="0">
                <a:solidFill>
                  <a:schemeClr val="bg1"/>
                </a:solidFill>
                <a:latin typeface="Arial" panose="02080604020202020204" pitchFamily="34" charset="0"/>
                <a:cs typeface="Arial" panose="02080604020202020204" pitchFamily="34" charset="0"/>
              </a:rPr>
              <a:t>从事新冠病毒核酸检测标本采集的技术人员应当</a:t>
            </a:r>
            <a:r>
              <a:rPr lang="en-US" altLang="zh-CN" sz="1050" dirty="0">
                <a:solidFill>
                  <a:schemeClr val="accent2">
                    <a:lumMod val="40000"/>
                    <a:lumOff val="60000"/>
                  </a:schemeClr>
                </a:solidFill>
                <a:latin typeface="Arial" panose="02080604020202020204" pitchFamily="34" charset="0"/>
                <a:cs typeface="Arial" panose="02080604020202020204" pitchFamily="34" charset="0"/>
              </a:rPr>
              <a:t>经过生物安全培训（培训合格）</a:t>
            </a:r>
            <a:r>
              <a:rPr lang="en-US" altLang="zh-CN" sz="1050" dirty="0">
                <a:solidFill>
                  <a:schemeClr val="bg1"/>
                </a:solidFill>
                <a:latin typeface="Arial" panose="02080604020202020204" pitchFamily="34" charset="0"/>
                <a:cs typeface="Arial" panose="02080604020202020204" pitchFamily="34" charset="0"/>
              </a:rPr>
              <a:t>，熟悉标本种类和采集方法，熟练掌握标本采集操作流程及注意事项，做好标本的信息记录，确保标本质量符合要求，标本及相关信息可追溯。</a:t>
            </a:r>
            <a:endParaRPr lang="en-US" altLang="zh-CN" sz="1050" dirty="0">
              <a:solidFill>
                <a:schemeClr val="bg1"/>
              </a:solidFill>
              <a:latin typeface="Arial" panose="02080604020202020204" pitchFamily="34" charset="0"/>
              <a:cs typeface="Arial" panose="02080604020202020204" pitchFamily="34" charset="0"/>
            </a:endParaRPr>
          </a:p>
        </p:txBody>
      </p:sp>
      <p:sp>
        <p:nvSpPr>
          <p:cNvPr id="10" name="矩形 9"/>
          <p:cNvSpPr/>
          <p:nvPr/>
        </p:nvSpPr>
        <p:spPr>
          <a:xfrm>
            <a:off x="4732424" y="1877668"/>
            <a:ext cx="4088575" cy="252730"/>
          </a:xfrm>
          <a:prstGeom prst="rect">
            <a:avLst/>
          </a:prstGeom>
        </p:spPr>
        <p:txBody>
          <a:bodyPr wrap="square">
            <a:spAutoFit/>
          </a:bodyPr>
          <a:lstStyle/>
          <a:p>
            <a:r>
              <a:rPr lang="en-US" altLang="zh-CN" sz="1050" dirty="0">
                <a:solidFill>
                  <a:schemeClr val="bg1"/>
                </a:solidFill>
                <a:latin typeface="Arial" panose="02080604020202020204" pitchFamily="34" charset="0"/>
                <a:cs typeface="Arial" panose="02080604020202020204" pitchFamily="34" charset="0"/>
              </a:rPr>
              <a:t>2、管理：坚持</a:t>
            </a:r>
            <a:r>
              <a:rPr lang="en-US" altLang="zh-CN" sz="1050" dirty="0">
                <a:solidFill>
                  <a:schemeClr val="accent2">
                    <a:lumMod val="40000"/>
                    <a:lumOff val="60000"/>
                  </a:schemeClr>
                </a:solidFill>
                <a:latin typeface="Arial" panose="02080604020202020204" pitchFamily="34" charset="0"/>
                <a:cs typeface="Arial" panose="02080604020202020204" pitchFamily="34" charset="0"/>
              </a:rPr>
              <a:t>闭环管理</a:t>
            </a:r>
            <a:r>
              <a:rPr lang="en-US" altLang="zh-CN" sz="1050" dirty="0">
                <a:solidFill>
                  <a:schemeClr val="bg1"/>
                </a:solidFill>
                <a:latin typeface="Arial" panose="02080604020202020204" pitchFamily="34" charset="0"/>
                <a:cs typeface="Arial" panose="02080604020202020204" pitchFamily="34" charset="0"/>
              </a:rPr>
              <a:t>原则。</a:t>
            </a:r>
            <a:endParaRPr lang="en-US" altLang="zh-CN" sz="1050" dirty="0">
              <a:solidFill>
                <a:schemeClr val="bg1"/>
              </a:solidFill>
              <a:latin typeface="Arial" panose="02080604020202020204" pitchFamily="34" charset="0"/>
              <a:cs typeface="Arial" panose="02080604020202020204" pitchFamily="34" charset="0"/>
            </a:endParaRPr>
          </a:p>
        </p:txBody>
      </p:sp>
      <p:sp>
        <p:nvSpPr>
          <p:cNvPr id="11" name="矩形 10"/>
          <p:cNvSpPr/>
          <p:nvPr/>
        </p:nvSpPr>
        <p:spPr>
          <a:xfrm>
            <a:off x="4732424" y="2130278"/>
            <a:ext cx="4088575" cy="2676525"/>
          </a:xfrm>
          <a:prstGeom prst="rect">
            <a:avLst/>
          </a:prstGeom>
        </p:spPr>
        <p:txBody>
          <a:bodyPr wrap="square">
            <a:spAutoFit/>
          </a:bodyPr>
          <a:lstStyle/>
          <a:p>
            <a:r>
              <a:rPr lang="en-US" altLang="zh-CN" sz="1050" dirty="0">
                <a:solidFill>
                  <a:schemeClr val="bg1"/>
                </a:solidFill>
                <a:latin typeface="Arial" panose="02080604020202020204" pitchFamily="34" charset="0"/>
                <a:cs typeface="Arial" panose="02080604020202020204" pitchFamily="34" charset="0"/>
              </a:rPr>
              <a:t>3、依据《区域新型冠状病毒核酸检测组织实施指南（第三版）》的《新冠病毒分类施策指南》，将采样人员分为7类。</a:t>
            </a:r>
            <a:endParaRPr lang="en-US" altLang="zh-CN" sz="1050" dirty="0">
              <a:solidFill>
                <a:schemeClr val="bg1"/>
              </a:solidFill>
              <a:latin typeface="Arial" panose="02080604020202020204" pitchFamily="34" charset="0"/>
              <a:cs typeface="Arial" panose="02080604020202020204" pitchFamily="34" charset="0"/>
            </a:endParaRPr>
          </a:p>
          <a:p>
            <a:r>
              <a:rPr lang="en-US" altLang="zh-CN" sz="1050" dirty="0">
                <a:solidFill>
                  <a:schemeClr val="bg1"/>
                </a:solidFill>
                <a:latin typeface="Arial" panose="02080604020202020204" pitchFamily="34" charset="0"/>
                <a:cs typeface="Arial" panose="02080604020202020204" pitchFamily="34" charset="0"/>
              </a:rPr>
              <a:t>（1）</a:t>
            </a:r>
            <a:r>
              <a:rPr lang="en-US" altLang="zh-CN" sz="1050" dirty="0">
                <a:solidFill>
                  <a:schemeClr val="accent2">
                    <a:lumMod val="40000"/>
                    <a:lumOff val="60000"/>
                  </a:schemeClr>
                </a:solidFill>
                <a:latin typeface="Arial" panose="02080604020202020204" pitchFamily="34" charset="0"/>
                <a:cs typeface="Arial" panose="02080604020202020204" pitchFamily="34" charset="0"/>
              </a:rPr>
              <a:t>封控区采样人员</a:t>
            </a:r>
            <a:r>
              <a:rPr lang="en-US" altLang="zh-CN" sz="1050" dirty="0">
                <a:solidFill>
                  <a:schemeClr val="bg1"/>
                </a:solidFill>
                <a:latin typeface="Arial" panose="02080604020202020204" pitchFamily="34" charset="0"/>
                <a:cs typeface="Arial" panose="02080604020202020204" pitchFamily="34" charset="0"/>
              </a:rPr>
              <a:t>：从事封控区采样的采样医务人员；</a:t>
            </a:r>
            <a:endParaRPr lang="en-US" altLang="zh-CN" sz="1050" dirty="0">
              <a:solidFill>
                <a:schemeClr val="bg1"/>
              </a:solidFill>
              <a:latin typeface="Arial" panose="02080604020202020204" pitchFamily="34" charset="0"/>
              <a:cs typeface="Arial" panose="02080604020202020204" pitchFamily="34" charset="0"/>
            </a:endParaRPr>
          </a:p>
          <a:p>
            <a:r>
              <a:rPr lang="en-US" altLang="zh-CN" sz="1050" dirty="0">
                <a:solidFill>
                  <a:schemeClr val="bg1"/>
                </a:solidFill>
                <a:latin typeface="Arial" panose="02080604020202020204" pitchFamily="34" charset="0"/>
                <a:cs typeface="Arial" panose="02080604020202020204" pitchFamily="34" charset="0"/>
              </a:rPr>
              <a:t>（2）</a:t>
            </a:r>
            <a:r>
              <a:rPr lang="en-US" altLang="zh-CN" sz="1050" dirty="0">
                <a:solidFill>
                  <a:schemeClr val="accent2">
                    <a:lumMod val="40000"/>
                    <a:lumOff val="60000"/>
                  </a:schemeClr>
                </a:solidFill>
                <a:latin typeface="Arial" panose="02080604020202020204" pitchFamily="34" charset="0"/>
                <a:cs typeface="Arial" panose="02080604020202020204" pitchFamily="34" charset="0"/>
              </a:rPr>
              <a:t>管控区采样人员</a:t>
            </a:r>
            <a:r>
              <a:rPr lang="en-US" altLang="zh-CN" sz="1050" dirty="0">
                <a:solidFill>
                  <a:schemeClr val="bg1"/>
                </a:solidFill>
                <a:latin typeface="Arial" panose="02080604020202020204" pitchFamily="34" charset="0"/>
                <a:cs typeface="Arial" panose="02080604020202020204" pitchFamily="34" charset="0"/>
              </a:rPr>
              <a:t>：从事管控区采样的采样医务人员；</a:t>
            </a:r>
            <a:endParaRPr lang="en-US" altLang="zh-CN" sz="1050" dirty="0">
              <a:solidFill>
                <a:schemeClr val="bg1"/>
              </a:solidFill>
              <a:latin typeface="Arial" panose="02080604020202020204" pitchFamily="34" charset="0"/>
              <a:cs typeface="Arial" panose="02080604020202020204" pitchFamily="34" charset="0"/>
            </a:endParaRPr>
          </a:p>
          <a:p>
            <a:r>
              <a:rPr lang="en-US" altLang="zh-CN" sz="1050" dirty="0">
                <a:solidFill>
                  <a:schemeClr val="bg1"/>
                </a:solidFill>
                <a:latin typeface="Arial" panose="02080604020202020204" pitchFamily="34" charset="0"/>
                <a:cs typeface="Arial" panose="02080604020202020204" pitchFamily="34" charset="0"/>
              </a:rPr>
              <a:t>（3）</a:t>
            </a:r>
            <a:r>
              <a:rPr lang="en-US" altLang="zh-CN" sz="1050" dirty="0">
                <a:solidFill>
                  <a:schemeClr val="accent2">
                    <a:lumMod val="40000"/>
                    <a:lumOff val="60000"/>
                  </a:schemeClr>
                </a:solidFill>
                <a:latin typeface="Arial" panose="02080604020202020204" pitchFamily="34" charset="0"/>
                <a:cs typeface="Arial" panose="02080604020202020204" pitchFamily="34" charset="0"/>
              </a:rPr>
              <a:t>防范区采样人员</a:t>
            </a:r>
            <a:r>
              <a:rPr lang="en-US" altLang="zh-CN" sz="1050" dirty="0">
                <a:solidFill>
                  <a:schemeClr val="bg1"/>
                </a:solidFill>
                <a:latin typeface="Arial" panose="02080604020202020204" pitchFamily="34" charset="0"/>
                <a:cs typeface="Arial" panose="02080604020202020204" pitchFamily="34" charset="0"/>
              </a:rPr>
              <a:t>：从事防范区采样的采样医务人员；</a:t>
            </a:r>
            <a:endParaRPr lang="en-US" altLang="zh-CN" sz="1050" dirty="0">
              <a:solidFill>
                <a:schemeClr val="bg1"/>
              </a:solidFill>
              <a:latin typeface="Arial" panose="02080604020202020204" pitchFamily="34" charset="0"/>
              <a:cs typeface="Arial" panose="02080604020202020204" pitchFamily="34" charset="0"/>
            </a:endParaRPr>
          </a:p>
          <a:p>
            <a:r>
              <a:rPr lang="en-US" altLang="zh-CN" sz="1050" dirty="0">
                <a:solidFill>
                  <a:schemeClr val="bg1"/>
                </a:solidFill>
                <a:latin typeface="Arial" panose="02080604020202020204" pitchFamily="34" charset="0"/>
                <a:cs typeface="Arial" panose="02080604020202020204" pitchFamily="34" charset="0"/>
              </a:rPr>
              <a:t>（4）</a:t>
            </a:r>
            <a:r>
              <a:rPr lang="en-US" altLang="zh-CN" sz="1050" dirty="0">
                <a:solidFill>
                  <a:schemeClr val="accent2">
                    <a:lumMod val="40000"/>
                    <a:lumOff val="60000"/>
                  </a:schemeClr>
                </a:solidFill>
                <a:latin typeface="Arial" panose="02080604020202020204" pitchFamily="34" charset="0"/>
                <a:cs typeface="Arial" panose="02080604020202020204" pitchFamily="34" charset="0"/>
              </a:rPr>
              <a:t>集中隔离采样人员</a:t>
            </a:r>
            <a:r>
              <a:rPr lang="en-US" altLang="zh-CN" sz="1050" dirty="0">
                <a:solidFill>
                  <a:schemeClr val="bg1"/>
                </a:solidFill>
                <a:latin typeface="Arial" panose="02080604020202020204" pitchFamily="34" charset="0"/>
                <a:cs typeface="Arial" panose="02080604020202020204" pitchFamily="34" charset="0"/>
              </a:rPr>
              <a:t>：在集中隔离点从事采样的采样医务人员；</a:t>
            </a:r>
            <a:endParaRPr lang="en-US" altLang="zh-CN" sz="1050" dirty="0">
              <a:solidFill>
                <a:schemeClr val="bg1"/>
              </a:solidFill>
              <a:latin typeface="Arial" panose="02080604020202020204" pitchFamily="34" charset="0"/>
              <a:cs typeface="Arial" panose="02080604020202020204" pitchFamily="34" charset="0"/>
            </a:endParaRPr>
          </a:p>
          <a:p>
            <a:r>
              <a:rPr lang="en-US" altLang="zh-CN" sz="1050" dirty="0">
                <a:solidFill>
                  <a:schemeClr val="bg1"/>
                </a:solidFill>
                <a:latin typeface="Arial" panose="02080604020202020204" pitchFamily="34" charset="0"/>
                <a:cs typeface="Arial" panose="02080604020202020204" pitchFamily="34" charset="0"/>
              </a:rPr>
              <a:t>（5）</a:t>
            </a:r>
            <a:r>
              <a:rPr lang="en-US" altLang="zh-CN" sz="1050" dirty="0">
                <a:solidFill>
                  <a:schemeClr val="accent2">
                    <a:lumMod val="40000"/>
                    <a:lumOff val="60000"/>
                  </a:schemeClr>
                </a:solidFill>
                <a:latin typeface="Arial" panose="02080604020202020204" pitchFamily="34" charset="0"/>
                <a:cs typeface="Arial" panose="02080604020202020204" pitchFamily="34" charset="0"/>
              </a:rPr>
              <a:t>重点场所采样人员</a:t>
            </a:r>
            <a:r>
              <a:rPr lang="en-US" altLang="zh-CN" sz="1050" dirty="0">
                <a:solidFill>
                  <a:schemeClr val="bg1"/>
                </a:solidFill>
                <a:latin typeface="Arial" panose="02080604020202020204" pitchFamily="34" charset="0"/>
                <a:cs typeface="Arial" panose="02080604020202020204" pitchFamily="34" charset="0"/>
              </a:rPr>
              <a:t>：在学校、养老院、监所等重点场所从事采样的采样医务人员；</a:t>
            </a:r>
            <a:endParaRPr lang="en-US" altLang="zh-CN" sz="1050" dirty="0">
              <a:solidFill>
                <a:schemeClr val="bg1"/>
              </a:solidFill>
              <a:latin typeface="Arial" panose="02080604020202020204" pitchFamily="34" charset="0"/>
              <a:cs typeface="Arial" panose="02080604020202020204" pitchFamily="34" charset="0"/>
            </a:endParaRPr>
          </a:p>
          <a:p>
            <a:r>
              <a:rPr lang="en-US" altLang="zh-CN" sz="1050" dirty="0">
                <a:solidFill>
                  <a:schemeClr val="bg1"/>
                </a:solidFill>
                <a:latin typeface="Arial" panose="02080604020202020204" pitchFamily="34" charset="0"/>
                <a:cs typeface="Arial" panose="02080604020202020204" pitchFamily="34" charset="0"/>
              </a:rPr>
              <a:t>（6）</a:t>
            </a:r>
            <a:r>
              <a:rPr lang="en-US" altLang="zh-CN" sz="1050" dirty="0">
                <a:solidFill>
                  <a:schemeClr val="accent2">
                    <a:lumMod val="40000"/>
                    <a:lumOff val="60000"/>
                  </a:schemeClr>
                </a:solidFill>
                <a:latin typeface="Arial" panose="02080604020202020204" pitchFamily="34" charset="0"/>
                <a:cs typeface="Arial" panose="02080604020202020204" pitchFamily="34" charset="0"/>
              </a:rPr>
              <a:t>“追阳”采样人员</a:t>
            </a:r>
            <a:r>
              <a:rPr lang="en-US" altLang="zh-CN" sz="1050" dirty="0">
                <a:solidFill>
                  <a:schemeClr val="bg1"/>
                </a:solidFill>
                <a:latin typeface="Arial" panose="02080604020202020204" pitchFamily="34" charset="0"/>
                <a:cs typeface="Arial" panose="02080604020202020204" pitchFamily="34" charset="0"/>
              </a:rPr>
              <a:t>：对混采核酸检测阳性、抗原检测阳性所涉人员进行核酸采样的应急采样小分队采样人员；</a:t>
            </a:r>
            <a:endParaRPr lang="en-US" altLang="zh-CN" sz="1050" dirty="0">
              <a:solidFill>
                <a:schemeClr val="bg1"/>
              </a:solidFill>
              <a:latin typeface="Arial" panose="02080604020202020204" pitchFamily="34" charset="0"/>
              <a:cs typeface="Arial" panose="02080604020202020204" pitchFamily="34" charset="0"/>
            </a:endParaRPr>
          </a:p>
          <a:p>
            <a:r>
              <a:rPr lang="en-US" altLang="zh-CN" sz="1050" dirty="0">
                <a:solidFill>
                  <a:schemeClr val="bg1"/>
                </a:solidFill>
                <a:latin typeface="Arial" panose="02080604020202020204" pitchFamily="34" charset="0"/>
                <a:cs typeface="Arial" panose="02080604020202020204" pitchFamily="34" charset="0"/>
              </a:rPr>
              <a:t>（7）</a:t>
            </a:r>
            <a:r>
              <a:rPr lang="en-US" altLang="zh-CN" sz="1050" dirty="0">
                <a:solidFill>
                  <a:schemeClr val="accent2">
                    <a:lumMod val="40000"/>
                    <a:lumOff val="60000"/>
                  </a:schemeClr>
                </a:solidFill>
                <a:latin typeface="Arial" panose="02080604020202020204" pitchFamily="34" charset="0"/>
                <a:cs typeface="Arial" panose="02080604020202020204" pitchFamily="34" charset="0"/>
              </a:rPr>
              <a:t>重点人群采样人员</a:t>
            </a:r>
            <a:r>
              <a:rPr lang="en-US" altLang="zh-CN" sz="1050" dirty="0">
                <a:solidFill>
                  <a:schemeClr val="bg1"/>
                </a:solidFill>
                <a:latin typeface="Arial" panose="02080604020202020204" pitchFamily="34" charset="0"/>
                <a:cs typeface="Arial" panose="02080604020202020204" pitchFamily="34" charset="0"/>
              </a:rPr>
              <a:t>：为重点人群提供采样服务的采样医务人员。</a:t>
            </a:r>
            <a:endParaRPr lang="en-US" altLang="zh-CN" sz="1050" dirty="0">
              <a:solidFill>
                <a:schemeClr val="bg1"/>
              </a:solidFill>
              <a:latin typeface="Arial" panose="02080604020202020204" pitchFamily="34" charset="0"/>
              <a:cs typeface="Arial" panose="02080604020202020204" pitchFamily="34" charset="0"/>
            </a:endParaRPr>
          </a:p>
          <a:p>
            <a:r>
              <a:rPr lang="en-US" altLang="zh-CN" sz="1050" dirty="0">
                <a:solidFill>
                  <a:schemeClr val="bg1"/>
                </a:solidFill>
                <a:latin typeface="Arial" panose="02080604020202020204" pitchFamily="34" charset="0"/>
                <a:cs typeface="Arial" panose="02080604020202020204" pitchFamily="34" charset="0"/>
              </a:rPr>
              <a:t>不同类别采样人员实行分组管理，原则上不同类别采样人员不交叉工作，可由市疫情防控领导小组各相关工作专班结合当地实际情况动态合并管理，进行阶段性调整，制定院校、养老院和监所等重点场所区域核酸检测采样工作。</a:t>
            </a:r>
            <a:endParaRPr lang="en-US" altLang="zh-CN" sz="1050" dirty="0">
              <a:solidFill>
                <a:schemeClr val="bg1"/>
              </a:solidFill>
              <a:latin typeface="Arial" panose="02080604020202020204" pitchFamily="34" charset="0"/>
              <a:cs typeface="Arial" panose="02080604020202020204" pitchFamily="34" charset="0"/>
            </a:endParaRPr>
          </a:p>
        </p:txBody>
      </p:sp>
      <p:sp>
        <p:nvSpPr>
          <p:cNvPr id="12" name="矩形 11"/>
          <p:cNvSpPr/>
          <p:nvPr/>
        </p:nvSpPr>
        <p:spPr>
          <a:xfrm>
            <a:off x="0" y="380908"/>
            <a:ext cx="5133109" cy="4385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 name="矩形 7"/>
          <p:cNvSpPr/>
          <p:nvPr/>
        </p:nvSpPr>
        <p:spPr>
          <a:xfrm>
            <a:off x="6777346" y="428207"/>
            <a:ext cx="1783080" cy="368300"/>
          </a:xfrm>
          <a:prstGeom prst="rect">
            <a:avLst/>
          </a:prstGeom>
        </p:spPr>
        <p:txBody>
          <a:bodyPr wrap="none">
            <a:spAutoFit/>
          </a:bodyPr>
          <a:lstStyle/>
          <a:p>
            <a:r>
              <a:rPr lang="zh-CN" altLang="zh-CN" b="1" dirty="0">
                <a:solidFill>
                  <a:schemeClr val="bg1"/>
                </a:solidFill>
                <a:latin typeface="微软雅黑" panose="020B0503020204020204" pitchFamily="34" charset="-122"/>
                <a:ea typeface="微软雅黑" panose="020B0503020204020204" pitchFamily="34" charset="-122"/>
                <a:cs typeface="Arial" panose="02080604020202020204" pitchFamily="34" charset="0"/>
              </a:rPr>
              <a:t>人员资质与管理</a:t>
            </a:r>
            <a:endParaRPr lang="zh-CN" altLang="zh-CN" b="1"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
        <p:nvSpPr>
          <p:cNvPr id="9" name="文本框 8"/>
          <p:cNvSpPr txBox="1"/>
          <p:nvPr/>
        </p:nvSpPr>
        <p:spPr>
          <a:xfrm>
            <a:off x="5133109" y="397429"/>
            <a:ext cx="1135439" cy="400110"/>
          </a:xfrm>
          <a:prstGeom prst="rect">
            <a:avLst/>
          </a:prstGeom>
          <a:noFill/>
        </p:spPr>
        <p:txBody>
          <a:bodyPr wrap="none" rtlCol="0">
            <a:spAutoFit/>
          </a:bodyPr>
          <a:lstStyle/>
          <a:p>
            <a:r>
              <a:rPr lang="en-US" altLang="zh-CN" sz="2000" b="1" dirty="0">
                <a:solidFill>
                  <a:schemeClr val="bg1"/>
                </a:solidFill>
                <a:latin typeface="Arial" panose="02080604020202020204" pitchFamily="34" charset="0"/>
                <a:cs typeface="Arial" panose="02080604020202020204" pitchFamily="34" charset="0"/>
              </a:rPr>
              <a:t>STEP  1</a:t>
            </a:r>
            <a:endParaRPr lang="zh-CN" altLang="en-US" sz="2000" b="1" dirty="0">
              <a:solidFill>
                <a:schemeClr val="bg1"/>
              </a:solidFill>
              <a:latin typeface="Arial" panose="02080604020202020204" pitchFamily="34" charset="0"/>
              <a:cs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7746" b="7746"/>
          <a:stretch>
            <a:fillRect/>
          </a:stretch>
        </p:blipFill>
        <p:spPr>
          <a:xfrm>
            <a:off x="0" y="0"/>
            <a:ext cx="9144000" cy="5143500"/>
          </a:xfrm>
          <a:prstGeom prst="rect">
            <a:avLst/>
          </a:prstGeom>
        </p:spPr>
      </p:pic>
      <p:sp>
        <p:nvSpPr>
          <p:cNvPr id="6" name="矩形 5"/>
          <p:cNvSpPr/>
          <p:nvPr/>
        </p:nvSpPr>
        <p:spPr>
          <a:xfrm>
            <a:off x="-23219" y="1185863"/>
            <a:ext cx="1057275" cy="27717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 name="矩形 6"/>
          <p:cNvSpPr/>
          <p:nvPr/>
        </p:nvSpPr>
        <p:spPr>
          <a:xfrm>
            <a:off x="1057275" y="1185863"/>
            <a:ext cx="8054578" cy="27717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 name="矩形 7"/>
          <p:cNvSpPr/>
          <p:nvPr/>
        </p:nvSpPr>
        <p:spPr>
          <a:xfrm>
            <a:off x="1168004" y="1706129"/>
            <a:ext cx="7943849" cy="1183466"/>
          </a:xfrm>
          <a:prstGeom prst="rect">
            <a:avLst/>
          </a:prstGeom>
        </p:spPr>
        <p:txBody>
          <a:bodyPr wrap="square">
            <a:spAutoFit/>
          </a:bodyPr>
          <a:lstStyle/>
          <a:p>
            <a:r>
              <a:rPr lang="en-US" altLang="zh-CN" sz="1015" dirty="0">
                <a:solidFill>
                  <a:schemeClr val="bg1"/>
                </a:solidFill>
                <a:latin typeface="Arial" panose="02080604020202020204" pitchFamily="34" charset="0"/>
                <a:ea typeface="微软雅黑" panose="020B0503020204020204" pitchFamily="34" charset="-122"/>
                <a:cs typeface="Arial" panose="02080604020202020204" pitchFamily="34" charset="0"/>
              </a:rPr>
              <a:t>Love September, weeping willow shade, you suddenly look back, a Wang autumn water, melt me, only wish to live with you at this moment of the blue waves ripple.</a:t>
            </a:r>
            <a:r>
              <a:rPr lang="en-US" altLang="zh-CN" sz="1015" dirty="0">
                <a:solidFill>
                  <a:schemeClr val="bg1"/>
                </a:solidFill>
                <a:latin typeface="Arial" panose="02080604020202020204" pitchFamily="34" charset="0"/>
                <a:cs typeface="Arial" panose="02080604020202020204" pitchFamily="34" charset="0"/>
              </a:rPr>
              <a:t> Love September, weeping willow shade, you suddenly look back, a Wang autumn water, melt me, only wish to live </a:t>
            </a:r>
            <a:endParaRPr lang="en-US" altLang="zh-CN" sz="1015" dirty="0">
              <a:solidFill>
                <a:schemeClr val="bg1"/>
              </a:solidFill>
              <a:latin typeface="Arial" panose="02080604020202020204" pitchFamily="34" charset="0"/>
              <a:cs typeface="Arial" panose="02080604020202020204" pitchFamily="34" charset="0"/>
            </a:endParaRPr>
          </a:p>
          <a:p>
            <a:endParaRPr lang="en-US" altLang="zh-CN" sz="1015" dirty="0">
              <a:solidFill>
                <a:schemeClr val="bg1"/>
              </a:solidFill>
              <a:latin typeface="Arial" panose="02080604020202020204" pitchFamily="34" charset="0"/>
              <a:ea typeface="微软雅黑" panose="020B0503020204020204" pitchFamily="34" charset="-122"/>
              <a:cs typeface="Arial" panose="02080604020202020204" pitchFamily="34" charset="0"/>
            </a:endParaRPr>
          </a:p>
          <a:p>
            <a:r>
              <a:rPr lang="en-US" altLang="zh-CN" sz="1015" dirty="0">
                <a:solidFill>
                  <a:schemeClr val="bg1"/>
                </a:solidFill>
                <a:latin typeface="Arial" panose="02080604020202020204" pitchFamily="34" charset="0"/>
                <a:ea typeface="微软雅黑" panose="020B0503020204020204" pitchFamily="34" charset="-122"/>
                <a:cs typeface="Arial" panose="02080604020202020204" pitchFamily="34" charset="0"/>
              </a:rPr>
              <a:t>Love September, weeping willow shade, you suddenly look back, a Wang autumn water, melt me, only wish to live with you at this moment of the blue waves ripple.</a:t>
            </a:r>
            <a:r>
              <a:rPr lang="en-US" altLang="zh-CN" sz="1015" dirty="0">
                <a:solidFill>
                  <a:schemeClr val="bg1"/>
                </a:solidFill>
                <a:latin typeface="Arial" panose="02080604020202020204" pitchFamily="34" charset="0"/>
                <a:cs typeface="Arial" panose="02080604020202020204" pitchFamily="34" charset="0"/>
              </a:rPr>
              <a:t> Love September, weeping willow shade, you suddenly look back, a Wang autumn water, melt me, only wish to live with you at this moment of the blue waves ripple</a:t>
            </a:r>
            <a:endParaRPr lang="zh-CN" altLang="en-US" sz="1015" dirty="0">
              <a:solidFill>
                <a:schemeClr val="bg1"/>
              </a:solidFill>
              <a:latin typeface="Arial" panose="02080604020202020204" pitchFamily="34" charset="0"/>
              <a:cs typeface="Arial" panose="02080604020202020204" pitchFamily="34" charset="0"/>
            </a:endParaRPr>
          </a:p>
        </p:txBody>
      </p:sp>
      <p:sp>
        <p:nvSpPr>
          <p:cNvPr id="9" name="文本框 8"/>
          <p:cNvSpPr txBox="1"/>
          <p:nvPr/>
        </p:nvSpPr>
        <p:spPr>
          <a:xfrm>
            <a:off x="1168004" y="1226096"/>
            <a:ext cx="1123315" cy="398780"/>
          </a:xfrm>
          <a:prstGeom prst="rect">
            <a:avLst/>
          </a:prstGeom>
          <a:noFill/>
        </p:spPr>
        <p:txBody>
          <a:bodyPr wrap="none" rtlCol="0">
            <a:spAutoFit/>
          </a:bodyPr>
          <a:lstStyle/>
          <a:p>
            <a:r>
              <a:rPr lang="en-US" altLang="zh-CN" sz="2000" b="1" dirty="0">
                <a:solidFill>
                  <a:schemeClr val="bg1"/>
                </a:solidFill>
                <a:latin typeface="Arial" panose="02080604020202020204" pitchFamily="34" charset="0"/>
                <a:cs typeface="Arial" panose="02080604020202020204" pitchFamily="34" charset="0"/>
              </a:rPr>
              <a:t>STEP  2</a:t>
            </a:r>
            <a:endParaRPr lang="zh-CN" altLang="en-US" sz="2000" b="1" dirty="0">
              <a:solidFill>
                <a:schemeClr val="bg1"/>
              </a:solidFill>
              <a:latin typeface="Arial" panose="02080604020202020204" pitchFamily="34" charset="0"/>
              <a:cs typeface="Arial" panose="02080604020202020204" pitchFamily="34" charset="0"/>
            </a:endParaRPr>
          </a:p>
        </p:txBody>
      </p:sp>
      <p:sp>
        <p:nvSpPr>
          <p:cNvPr id="11" name="矩形 10"/>
          <p:cNvSpPr/>
          <p:nvPr/>
        </p:nvSpPr>
        <p:spPr>
          <a:xfrm>
            <a:off x="2414172" y="1241485"/>
            <a:ext cx="1107996"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rPr>
              <a:t>工作概述</a:t>
            </a:r>
            <a:endPar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7746" b="7746"/>
          <a:stretch>
            <a:fillRect/>
          </a:stretch>
        </p:blipFill>
        <p:spPr>
          <a:xfrm>
            <a:off x="0" y="-94923"/>
            <a:ext cx="9144000" cy="5143500"/>
          </a:xfrm>
          <a:prstGeom prst="rect">
            <a:avLst/>
          </a:prstGeom>
        </p:spPr>
      </p:pic>
      <p:sp>
        <p:nvSpPr>
          <p:cNvPr id="5" name="椭圆 4"/>
          <p:cNvSpPr/>
          <p:nvPr/>
        </p:nvSpPr>
        <p:spPr>
          <a:xfrm>
            <a:off x="3539258" y="1441558"/>
            <a:ext cx="2065484" cy="2070538"/>
          </a:xfrm>
          <a:prstGeom prst="ellips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6" name="矩形 5"/>
          <p:cNvSpPr/>
          <p:nvPr/>
        </p:nvSpPr>
        <p:spPr>
          <a:xfrm>
            <a:off x="-104147" y="2430486"/>
            <a:ext cx="3539258" cy="93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7" name="矩形 6"/>
          <p:cNvSpPr/>
          <p:nvPr/>
        </p:nvSpPr>
        <p:spPr>
          <a:xfrm flipV="1">
            <a:off x="5708889" y="2430486"/>
            <a:ext cx="3539258" cy="93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 name="文本框 8"/>
          <p:cNvSpPr txBox="1"/>
          <p:nvPr/>
        </p:nvSpPr>
        <p:spPr>
          <a:xfrm>
            <a:off x="4206763" y="1598295"/>
            <a:ext cx="730471" cy="1200329"/>
          </a:xfrm>
          <a:prstGeom prst="rect">
            <a:avLst/>
          </a:prstGeom>
          <a:noFill/>
        </p:spPr>
        <p:txBody>
          <a:bodyPr wrap="square" rtlCol="0">
            <a:spAutoFit/>
          </a:bodyPr>
          <a:lstStyle/>
          <a:p>
            <a:r>
              <a:rPr lang="en-US" altLang="zh-CN" sz="7200" b="1" dirty="0">
                <a:solidFill>
                  <a:schemeClr val="bg1"/>
                </a:solidFill>
                <a:latin typeface="Arial" panose="02080604020202020204" pitchFamily="34" charset="0"/>
                <a:cs typeface="Arial" panose="02080604020202020204" pitchFamily="34" charset="0"/>
              </a:rPr>
              <a:t>2</a:t>
            </a:r>
            <a:endParaRPr lang="zh-CN" altLang="en-US" sz="7200" b="1" dirty="0">
              <a:solidFill>
                <a:schemeClr val="bg1"/>
              </a:solidFill>
              <a:latin typeface="Arial" panose="02080604020202020204" pitchFamily="34" charset="0"/>
              <a:cs typeface="Arial" panose="02080604020202020204" pitchFamily="34" charset="0"/>
            </a:endParaRPr>
          </a:p>
        </p:txBody>
      </p:sp>
      <p:sp>
        <p:nvSpPr>
          <p:cNvPr id="16" name="矩形 15"/>
          <p:cNvSpPr/>
          <p:nvPr/>
        </p:nvSpPr>
        <p:spPr>
          <a:xfrm>
            <a:off x="3108680" y="2691632"/>
            <a:ext cx="2926080" cy="368300"/>
          </a:xfrm>
          <a:prstGeom prst="rect">
            <a:avLst/>
          </a:prstGeom>
        </p:spPr>
        <p:txBody>
          <a:bodyPr wrap="square">
            <a:spAutoFit/>
          </a:bodyPr>
          <a:lstStyle/>
          <a:p>
            <a:pPr algn="l"/>
            <a:r>
              <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rPr>
              <a:t>医务人员核酸采样操作流程</a:t>
            </a:r>
            <a:endPar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7746" b="7746"/>
          <a:stretch>
            <a:fillRect/>
          </a:stretch>
        </p:blipFill>
        <p:spPr>
          <a:xfrm>
            <a:off x="-5080" y="0"/>
            <a:ext cx="9181465" cy="5143500"/>
          </a:xfrm>
          <a:prstGeom prst="rect">
            <a:avLst/>
          </a:prstGeom>
        </p:spPr>
      </p:pic>
      <p:sp>
        <p:nvSpPr>
          <p:cNvPr id="2" name="流程图: 联系 1"/>
          <p:cNvSpPr/>
          <p:nvPr/>
        </p:nvSpPr>
        <p:spPr>
          <a:xfrm>
            <a:off x="64135" y="848360"/>
            <a:ext cx="1099185" cy="6731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a:t>①医务采集人员到清洁区</a:t>
            </a:r>
            <a:endParaRPr lang="zh-CN" altLang="en-US" sz="1000"/>
          </a:p>
        </p:txBody>
      </p:sp>
      <p:sp>
        <p:nvSpPr>
          <p:cNvPr id="3" name="流程图: 联系 2"/>
          <p:cNvSpPr/>
          <p:nvPr/>
        </p:nvSpPr>
        <p:spPr>
          <a:xfrm>
            <a:off x="1162685" y="848360"/>
            <a:ext cx="1099820" cy="6731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a:p>
            <a:pPr algn="ctr"/>
            <a:r>
              <a:rPr lang="zh-CN" altLang="en-US" sz="1000"/>
              <a:t>②穿防护服</a:t>
            </a:r>
            <a:endParaRPr lang="zh-CN" altLang="en-US" sz="1000"/>
          </a:p>
        </p:txBody>
      </p:sp>
      <p:sp>
        <p:nvSpPr>
          <p:cNvPr id="5" name="流程图: 联系 4"/>
          <p:cNvSpPr/>
          <p:nvPr/>
        </p:nvSpPr>
        <p:spPr>
          <a:xfrm>
            <a:off x="2263140" y="848360"/>
            <a:ext cx="1097915" cy="6731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a:t>③到采样台，查看采样物资准备情况</a:t>
            </a:r>
            <a:endParaRPr lang="zh-CN" altLang="en-US" sz="1000"/>
          </a:p>
        </p:txBody>
      </p:sp>
      <p:sp>
        <p:nvSpPr>
          <p:cNvPr id="6" name="流程图: 联系 5"/>
          <p:cNvSpPr/>
          <p:nvPr/>
        </p:nvSpPr>
        <p:spPr>
          <a:xfrm>
            <a:off x="3361690" y="848360"/>
            <a:ext cx="1062355" cy="6731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a:t>④手消毒后，与扫码员配合，接收采样管</a:t>
            </a:r>
            <a:endParaRPr lang="zh-CN" altLang="en-US" sz="1000"/>
          </a:p>
        </p:txBody>
      </p:sp>
      <p:sp>
        <p:nvSpPr>
          <p:cNvPr id="7" name="流程图: 联系 6"/>
          <p:cNvSpPr/>
          <p:nvPr/>
        </p:nvSpPr>
        <p:spPr>
          <a:xfrm>
            <a:off x="4424045" y="848360"/>
            <a:ext cx="1136015" cy="6731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a:p>
            <a:pPr algn="ctr"/>
            <a:r>
              <a:rPr lang="zh-CN" altLang="en-US" sz="1000"/>
              <a:t>⑤开始采样</a:t>
            </a:r>
            <a:endParaRPr lang="zh-CN" altLang="en-US" sz="1000"/>
          </a:p>
        </p:txBody>
      </p:sp>
      <p:sp>
        <p:nvSpPr>
          <p:cNvPr id="8" name="流程图: 联系 7"/>
          <p:cNvSpPr/>
          <p:nvPr/>
        </p:nvSpPr>
        <p:spPr>
          <a:xfrm>
            <a:off x="5560695" y="848360"/>
            <a:ext cx="1098550" cy="6731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t>⑥采满一管后进行封管，然后将采样管放至试管架上</a:t>
            </a:r>
            <a:endParaRPr lang="zh-CN" altLang="en-US" sz="1000" dirty="0"/>
          </a:p>
        </p:txBody>
      </p:sp>
      <p:sp>
        <p:nvSpPr>
          <p:cNvPr id="9" name="流程图: 联系 8"/>
          <p:cNvSpPr/>
          <p:nvPr/>
        </p:nvSpPr>
        <p:spPr>
          <a:xfrm>
            <a:off x="6658610" y="848360"/>
            <a:ext cx="1099820" cy="6731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a:t>⑦与封箱员交接采集管</a:t>
            </a:r>
            <a:endParaRPr lang="zh-CN" altLang="en-US" sz="1000"/>
          </a:p>
        </p:txBody>
      </p:sp>
      <p:sp>
        <p:nvSpPr>
          <p:cNvPr id="10" name="流程图: 联系 9"/>
          <p:cNvSpPr/>
          <p:nvPr/>
        </p:nvSpPr>
        <p:spPr>
          <a:xfrm>
            <a:off x="7758430" y="848360"/>
            <a:ext cx="1098550" cy="6731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a:t>⑧工作结束后，逐层脱防护服</a:t>
            </a:r>
            <a:endParaRPr lang="zh-CN" altLang="en-US" sz="1000"/>
          </a:p>
        </p:txBody>
      </p:sp>
      <p:sp>
        <p:nvSpPr>
          <p:cNvPr id="11" name="流程图: 磁盘 10"/>
          <p:cNvSpPr/>
          <p:nvPr/>
        </p:nvSpPr>
        <p:spPr>
          <a:xfrm>
            <a:off x="64135" y="1521460"/>
            <a:ext cx="1099185" cy="297624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布置采样点时，需</a:t>
            </a:r>
            <a:r>
              <a:rPr lang="zh-CN" altLang="en-US" sz="1200" dirty="0" smtClean="0"/>
              <a:t>将防护</a:t>
            </a:r>
            <a:r>
              <a:rPr lang="zh-CN" altLang="en-US" sz="1200" dirty="0"/>
              <a:t>装备准备到位，具体有：防护服、护目镜、面屏、N95口罩、医用圆帽、医用手套、医用鞋套。</a:t>
            </a:r>
            <a:endParaRPr lang="zh-CN" altLang="en-US" sz="1200" dirty="0"/>
          </a:p>
        </p:txBody>
      </p:sp>
      <p:sp>
        <p:nvSpPr>
          <p:cNvPr id="12" name="流程图: 磁盘 11"/>
          <p:cNvSpPr/>
          <p:nvPr/>
        </p:nvSpPr>
        <p:spPr>
          <a:xfrm>
            <a:off x="1163320" y="1521460"/>
            <a:ext cx="1099185" cy="297624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流程：手消毒→戴医用防护口罩和帽子→穿防护服→戴护目镜或防护面屏→戴手套→</a:t>
            </a:r>
            <a:r>
              <a:rPr lang="zh-CN" altLang="en-US" sz="1200" dirty="0" smtClean="0"/>
              <a:t>穿靴套</a:t>
            </a:r>
            <a:r>
              <a:rPr lang="zh-CN" altLang="en-US" sz="1200" dirty="0"/>
              <a:t>，全面检查防护用品穿戴情况，确保穿戴符合规定，需对着镜子检查防护是否严密。</a:t>
            </a:r>
            <a:endParaRPr lang="zh-CN" altLang="en-US" sz="1200" dirty="0"/>
          </a:p>
        </p:txBody>
      </p:sp>
      <p:sp>
        <p:nvSpPr>
          <p:cNvPr id="13" name="流程图: 磁盘 12"/>
          <p:cNvSpPr/>
          <p:nvPr/>
        </p:nvSpPr>
        <p:spPr>
          <a:xfrm>
            <a:off x="2262505" y="1521460"/>
            <a:ext cx="1099185" cy="297624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查看采样拭子、采样管、试管架、手消液、备用医用手套、垃圾代及垃圾回收箱是否摆放到位。</a:t>
            </a:r>
            <a:endParaRPr lang="zh-CN" altLang="en-US" sz="1200"/>
          </a:p>
        </p:txBody>
      </p:sp>
      <p:sp>
        <p:nvSpPr>
          <p:cNvPr id="14" name="流程图: 磁盘 13"/>
          <p:cNvSpPr/>
          <p:nvPr/>
        </p:nvSpPr>
        <p:spPr>
          <a:xfrm>
            <a:off x="3361690" y="1521460"/>
            <a:ext cx="1099185" cy="297624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扫码员扫管码后，从扫码员手中接收采样管，核对采样管规格，单管单采、5混1、10混1或20混1。</a:t>
            </a:r>
            <a:endParaRPr lang="zh-CN" altLang="en-US" sz="1200"/>
          </a:p>
        </p:txBody>
      </p:sp>
      <p:sp>
        <p:nvSpPr>
          <p:cNvPr id="15" name="流程图: 磁盘 14"/>
          <p:cNvSpPr/>
          <p:nvPr/>
        </p:nvSpPr>
        <p:spPr>
          <a:xfrm>
            <a:off x="4460875" y="1521460"/>
            <a:ext cx="1099185" cy="297624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手消毒后，取出采样拭子，严格按照操作规范进行采样，采样后将医疗废物放入垃圾回收袋。注意：①一人一拭子，每采1人应当进行严格手部消毒或更换手套。②持采集棉签的手部不得触碰被采集人员。</a:t>
            </a:r>
            <a:endParaRPr lang="zh-CN" altLang="en-US" sz="1200"/>
          </a:p>
        </p:txBody>
      </p:sp>
      <p:sp>
        <p:nvSpPr>
          <p:cNvPr id="16" name="流程图: 磁盘 15"/>
          <p:cNvSpPr/>
          <p:nvPr/>
        </p:nvSpPr>
        <p:spPr>
          <a:xfrm>
            <a:off x="5560060" y="1521460"/>
            <a:ext cx="1099185" cy="297624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手消毒后，取出采样拭子，严格按照操作规范进行采样，采样后将医疗废物放入垃圾回收袋。注意：①一人一拭子，每采1人应当进行严格手部消毒或更换手套。②持采集棉签的手部不得触碰被采集人员。</a:t>
            </a:r>
            <a:endParaRPr lang="zh-CN" altLang="en-US" sz="1200"/>
          </a:p>
        </p:txBody>
      </p:sp>
      <p:sp>
        <p:nvSpPr>
          <p:cNvPr id="17" name="流程图: 磁盘 16"/>
          <p:cNvSpPr/>
          <p:nvPr/>
        </p:nvSpPr>
        <p:spPr>
          <a:xfrm>
            <a:off x="6659245" y="1521460"/>
            <a:ext cx="1099185" cy="297624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手消毒后，取出采样拭子，严格按照操作规范进行采样，采样后将医疗废物放入垃圾回收袋。注意：①一人一拭子，每采1人应当进行严格手部消毒或更换手套。②持采集棉签的手部不得触碰被采集人员。</a:t>
            </a:r>
            <a:endParaRPr lang="zh-CN" altLang="en-US" sz="1200"/>
          </a:p>
        </p:txBody>
      </p:sp>
      <p:sp>
        <p:nvSpPr>
          <p:cNvPr id="18" name="流程图: 磁盘 17"/>
          <p:cNvSpPr/>
          <p:nvPr/>
        </p:nvSpPr>
        <p:spPr>
          <a:xfrm>
            <a:off x="7757795" y="1521460"/>
            <a:ext cx="1099185" cy="297624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t>在摘除过程中要注意手避免触碰到口鼻，避免口罩接触身体→手消毒→脱掉里层手套→手消毒→戴上医用外科口罩。要按照规定将医疗废物扔进医用垃圾箱（袋）。</a:t>
            </a:r>
            <a:endParaRPr lang="zh-CN" altLang="en-US" sz="12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t="7813" b="7813"/>
          <a:stretch>
            <a:fillRect/>
          </a:stretch>
        </p:blipFill>
        <p:spPr>
          <a:xfrm>
            <a:off x="0" y="0"/>
            <a:ext cx="9144000" cy="5143500"/>
          </a:xfrm>
          <a:prstGeom prst="rect">
            <a:avLst/>
          </a:prstGeom>
        </p:spPr>
      </p:pic>
      <p:sp>
        <p:nvSpPr>
          <p:cNvPr id="7" name="矩形 6"/>
          <p:cNvSpPr/>
          <p:nvPr/>
        </p:nvSpPr>
        <p:spPr>
          <a:xfrm>
            <a:off x="3929062" y="157162"/>
            <a:ext cx="4986338" cy="4700588"/>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 name="矩形 7"/>
          <p:cNvSpPr/>
          <p:nvPr/>
        </p:nvSpPr>
        <p:spPr>
          <a:xfrm>
            <a:off x="7386427" y="491462"/>
            <a:ext cx="4572000" cy="5357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 name="矩形 8"/>
          <p:cNvSpPr/>
          <p:nvPr/>
        </p:nvSpPr>
        <p:spPr>
          <a:xfrm>
            <a:off x="7012315" y="4164536"/>
            <a:ext cx="1903085" cy="646331"/>
          </a:xfrm>
          <a:prstGeom prst="rect">
            <a:avLst/>
          </a:prstGeom>
        </p:spPr>
        <p:txBody>
          <a:bodyPr wrap="none">
            <a:spAutoFit/>
          </a:bodyPr>
          <a:lstStyle/>
          <a:p>
            <a:r>
              <a:rPr lang="en-US" altLang="zh-CN" sz="3600" b="1" dirty="0">
                <a:solidFill>
                  <a:schemeClr val="bg1"/>
                </a:solidFill>
                <a:latin typeface="Arial" panose="02080604020202020204" pitchFamily="34" charset="0"/>
                <a:cs typeface="Arial" panose="02080604020202020204" pitchFamily="34" charset="0"/>
              </a:rPr>
              <a:t>concise</a:t>
            </a:r>
            <a:endParaRPr lang="zh-CN" altLang="en-US" sz="3300" dirty="0">
              <a:solidFill>
                <a:schemeClr val="bg1"/>
              </a:solidFill>
            </a:endParaRPr>
          </a:p>
        </p:txBody>
      </p:sp>
      <p:sp>
        <p:nvSpPr>
          <p:cNvPr id="10" name="矩形 9"/>
          <p:cNvSpPr/>
          <p:nvPr/>
        </p:nvSpPr>
        <p:spPr>
          <a:xfrm>
            <a:off x="4136231" y="1463754"/>
            <a:ext cx="4572000" cy="715837"/>
          </a:xfrm>
          <a:prstGeom prst="rect">
            <a:avLst/>
          </a:prstGeom>
        </p:spPr>
        <p:txBody>
          <a:bodyPr>
            <a:spAutoFit/>
          </a:bodyPr>
          <a:lstStyle/>
          <a:p>
            <a:r>
              <a:rPr lang="en-US" altLang="zh-CN" sz="1015" dirty="0">
                <a:solidFill>
                  <a:schemeClr val="bg1"/>
                </a:solidFill>
                <a:latin typeface="Arial" panose="02080604020202020204" pitchFamily="34" charset="0"/>
                <a:ea typeface="微软雅黑" panose="020B0503020204020204" pitchFamily="34" charset="-122"/>
                <a:cs typeface="Arial" panose="02080604020202020204" pitchFamily="34" charset="0"/>
              </a:rPr>
              <a:t>Love September, weeping willow shade, you suddenly look back, a Wang autumn water, melt me, only wish to live with you at this moment of the blue waves ripple.</a:t>
            </a:r>
            <a:r>
              <a:rPr lang="en-US" altLang="zh-CN" sz="1015" dirty="0">
                <a:solidFill>
                  <a:schemeClr val="bg1"/>
                </a:solidFill>
                <a:latin typeface="Arial" panose="02080604020202020204" pitchFamily="34" charset="0"/>
                <a:cs typeface="Arial" panose="02080604020202020204" pitchFamily="34" charset="0"/>
              </a:rPr>
              <a:t> Love September, weeping willow shade, you suddenly look back, a Wang autumn water, melt me, only wish to live </a:t>
            </a:r>
            <a:endParaRPr lang="en-US" altLang="zh-CN" sz="1015" dirty="0">
              <a:solidFill>
                <a:schemeClr val="bg1"/>
              </a:solidFill>
              <a:latin typeface="Arial" panose="02080604020202020204" pitchFamily="34" charset="0"/>
              <a:cs typeface="Arial" panose="02080604020202020204" pitchFamily="34" charset="0"/>
            </a:endParaRPr>
          </a:p>
        </p:txBody>
      </p:sp>
      <p:sp>
        <p:nvSpPr>
          <p:cNvPr id="11" name="矩形 10"/>
          <p:cNvSpPr/>
          <p:nvPr/>
        </p:nvSpPr>
        <p:spPr>
          <a:xfrm>
            <a:off x="4136231" y="2784633"/>
            <a:ext cx="4572000" cy="715837"/>
          </a:xfrm>
          <a:prstGeom prst="rect">
            <a:avLst/>
          </a:prstGeom>
        </p:spPr>
        <p:txBody>
          <a:bodyPr>
            <a:spAutoFit/>
          </a:bodyPr>
          <a:lstStyle/>
          <a:p>
            <a:r>
              <a:rPr lang="en-US" altLang="zh-CN" sz="1015" dirty="0">
                <a:solidFill>
                  <a:schemeClr val="bg1"/>
                </a:solidFill>
                <a:latin typeface="Arial" panose="02080604020202020204" pitchFamily="34" charset="0"/>
                <a:ea typeface="微软雅黑" panose="020B0503020204020204" pitchFamily="34" charset="-122"/>
                <a:cs typeface="Arial" panose="02080604020202020204" pitchFamily="34" charset="0"/>
              </a:rPr>
              <a:t>Love September, weeping willow shade, you suddenly look back, a Wang autumn water, melt me, only wish to live with you at this moment of the blue waves ripple.</a:t>
            </a:r>
            <a:r>
              <a:rPr lang="en-US" altLang="zh-CN" sz="1015" dirty="0">
                <a:solidFill>
                  <a:schemeClr val="bg1"/>
                </a:solidFill>
                <a:latin typeface="Arial" panose="02080604020202020204" pitchFamily="34" charset="0"/>
                <a:cs typeface="Arial" panose="02080604020202020204" pitchFamily="34" charset="0"/>
              </a:rPr>
              <a:t> Love September, weeping willow shade, you suddenly look back, a Wang autumn water, melt me, only wish to live </a:t>
            </a:r>
            <a:endParaRPr lang="en-US" altLang="zh-CN" sz="1015" dirty="0">
              <a:solidFill>
                <a:schemeClr val="bg1"/>
              </a:solidFill>
              <a:latin typeface="Arial" panose="02080604020202020204" pitchFamily="34" charset="0"/>
              <a:cs typeface="Arial" panose="02080604020202020204" pitchFamily="34" charset="0"/>
            </a:endParaRPr>
          </a:p>
        </p:txBody>
      </p:sp>
      <p:sp>
        <p:nvSpPr>
          <p:cNvPr id="12" name="文本框 11"/>
          <p:cNvSpPr txBox="1"/>
          <p:nvPr/>
        </p:nvSpPr>
        <p:spPr>
          <a:xfrm>
            <a:off x="4187599" y="559297"/>
            <a:ext cx="1135439" cy="400110"/>
          </a:xfrm>
          <a:prstGeom prst="rect">
            <a:avLst/>
          </a:prstGeom>
          <a:noFill/>
        </p:spPr>
        <p:txBody>
          <a:bodyPr wrap="none" rtlCol="0">
            <a:spAutoFit/>
          </a:bodyPr>
          <a:lstStyle/>
          <a:p>
            <a:r>
              <a:rPr lang="en-US" altLang="zh-CN" sz="2000" b="1" dirty="0">
                <a:solidFill>
                  <a:schemeClr val="bg1"/>
                </a:solidFill>
                <a:latin typeface="Arial" panose="02080604020202020204" pitchFamily="34" charset="0"/>
                <a:cs typeface="Arial" panose="02080604020202020204" pitchFamily="34" charset="0"/>
              </a:rPr>
              <a:t>STEP  2</a:t>
            </a:r>
            <a:endParaRPr lang="zh-CN" altLang="en-US" sz="2000" b="1" dirty="0">
              <a:solidFill>
                <a:schemeClr val="bg1"/>
              </a:solidFill>
              <a:latin typeface="Arial" panose="02080604020202020204" pitchFamily="34" charset="0"/>
              <a:cs typeface="Arial" panose="02080604020202020204" pitchFamily="34" charset="0"/>
            </a:endParaRPr>
          </a:p>
        </p:txBody>
      </p:sp>
      <p:sp>
        <p:nvSpPr>
          <p:cNvPr id="13" name="矩形 12"/>
          <p:cNvSpPr/>
          <p:nvPr/>
        </p:nvSpPr>
        <p:spPr>
          <a:xfrm>
            <a:off x="5327397" y="574686"/>
            <a:ext cx="1107996"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rPr>
              <a:t>完成状况</a:t>
            </a:r>
            <a:endPar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7746" b="7746"/>
          <a:stretch>
            <a:fillRect/>
          </a:stretch>
        </p:blipFill>
        <p:spPr>
          <a:xfrm>
            <a:off x="0" y="-94923"/>
            <a:ext cx="9144000" cy="5143500"/>
          </a:xfrm>
          <a:prstGeom prst="rect">
            <a:avLst/>
          </a:prstGeom>
        </p:spPr>
      </p:pic>
      <p:sp>
        <p:nvSpPr>
          <p:cNvPr id="5" name="椭圆 4"/>
          <p:cNvSpPr/>
          <p:nvPr/>
        </p:nvSpPr>
        <p:spPr>
          <a:xfrm>
            <a:off x="3539258" y="1441558"/>
            <a:ext cx="2065484" cy="2070538"/>
          </a:xfrm>
          <a:prstGeom prst="ellips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6" name="矩形 5"/>
          <p:cNvSpPr/>
          <p:nvPr/>
        </p:nvSpPr>
        <p:spPr>
          <a:xfrm>
            <a:off x="-104147" y="2430486"/>
            <a:ext cx="3539258" cy="93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7" name="矩形 6"/>
          <p:cNvSpPr/>
          <p:nvPr/>
        </p:nvSpPr>
        <p:spPr>
          <a:xfrm flipV="1">
            <a:off x="5708889" y="2430486"/>
            <a:ext cx="3539258" cy="93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 name="文本框 8"/>
          <p:cNvSpPr txBox="1"/>
          <p:nvPr/>
        </p:nvSpPr>
        <p:spPr>
          <a:xfrm>
            <a:off x="4206763" y="1598295"/>
            <a:ext cx="730471" cy="1200329"/>
          </a:xfrm>
          <a:prstGeom prst="rect">
            <a:avLst/>
          </a:prstGeom>
          <a:noFill/>
        </p:spPr>
        <p:txBody>
          <a:bodyPr wrap="square" rtlCol="0">
            <a:spAutoFit/>
          </a:bodyPr>
          <a:lstStyle/>
          <a:p>
            <a:r>
              <a:rPr lang="en-US" altLang="zh-CN" sz="7200" b="1" dirty="0">
                <a:solidFill>
                  <a:schemeClr val="bg1"/>
                </a:solidFill>
                <a:latin typeface="Arial" panose="02080604020202020204" pitchFamily="34" charset="0"/>
                <a:cs typeface="Arial" panose="02080604020202020204" pitchFamily="34" charset="0"/>
              </a:rPr>
              <a:t>3</a:t>
            </a:r>
            <a:endParaRPr lang="zh-CN" altLang="en-US" sz="7200" b="1" dirty="0">
              <a:solidFill>
                <a:schemeClr val="bg1"/>
              </a:solidFill>
              <a:latin typeface="Arial" panose="02080604020202020204" pitchFamily="34" charset="0"/>
              <a:cs typeface="Arial" panose="02080604020202020204" pitchFamily="34" charset="0"/>
            </a:endParaRPr>
          </a:p>
        </p:txBody>
      </p:sp>
      <p:sp>
        <p:nvSpPr>
          <p:cNvPr id="16" name="矩形 15"/>
          <p:cNvSpPr/>
          <p:nvPr/>
        </p:nvSpPr>
        <p:spPr>
          <a:xfrm>
            <a:off x="3224140" y="2682677"/>
            <a:ext cx="2697480" cy="368300"/>
          </a:xfrm>
          <a:prstGeom prst="rect">
            <a:avLst/>
          </a:prstGeom>
        </p:spPr>
        <p:txBody>
          <a:bodyPr wrap="none">
            <a:spAutoFit/>
          </a:bodyPr>
          <a:lstStyle/>
          <a:p>
            <a:pPr algn="l"/>
            <a:r>
              <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rPr>
              <a:t>科学设置合理规划采样点</a:t>
            </a:r>
            <a:endPar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t="7746" b="7746"/>
          <a:stretch>
            <a:fillRect/>
          </a:stretch>
        </p:blipFill>
        <p:spPr>
          <a:xfrm>
            <a:off x="5726430" y="-320675"/>
            <a:ext cx="3464560" cy="2792095"/>
          </a:xfrm>
          <a:prstGeom prst="rect">
            <a:avLst/>
          </a:prstGeom>
          <a:effectLst>
            <a:softEdge rad="635000"/>
          </a:effectLst>
        </p:spPr>
      </p:pic>
      <p:sp>
        <p:nvSpPr>
          <p:cNvPr id="7" name="矩形 6"/>
          <p:cNvSpPr/>
          <p:nvPr/>
        </p:nvSpPr>
        <p:spPr>
          <a:xfrm>
            <a:off x="128905" y="973455"/>
            <a:ext cx="8671560" cy="3999865"/>
          </a:xfrm>
          <a:prstGeom prst="rect">
            <a:avLst/>
          </a:prstGeom>
        </p:spPr>
        <p:txBody>
          <a:bodyPr wrap="square">
            <a:spAutoFit/>
          </a:bodyPr>
          <a:lstStyle/>
          <a:p>
            <a:r>
              <a:rPr lang="en-US" altLang="zh-CN" sz="2400" b="1" dirty="0">
                <a:latin typeface="Arial" panose="02080604020202020204" pitchFamily="34" charset="0"/>
                <a:cs typeface="Arial" panose="02080604020202020204" pitchFamily="34" charset="0"/>
              </a:rPr>
              <a:t>三、科学设置合理规划采样点</a:t>
            </a:r>
            <a:endParaRPr lang="en-US" altLang="zh-CN" sz="2400" b="1" dirty="0">
              <a:latin typeface="Arial" panose="02080604020202020204" pitchFamily="34" charset="0"/>
              <a:cs typeface="Arial" panose="02080604020202020204" pitchFamily="34" charset="0"/>
            </a:endParaRPr>
          </a:p>
          <a:p>
            <a:endParaRPr lang="en-US" altLang="zh-CN" sz="1400" dirty="0">
              <a:latin typeface="Arial" panose="02080604020202020204" pitchFamily="34" charset="0"/>
              <a:cs typeface="Arial" panose="02080604020202020204" pitchFamily="34" charset="0"/>
            </a:endParaRPr>
          </a:p>
          <a:p>
            <a:r>
              <a:rPr lang="en-US" altLang="zh-CN" dirty="0">
                <a:latin typeface="Arial" panose="02080604020202020204" pitchFamily="34" charset="0"/>
                <a:cs typeface="Arial" panose="02080604020202020204" pitchFamily="34" charset="0"/>
              </a:rPr>
              <a:t>各社区市应当综合</a:t>
            </a:r>
            <a:r>
              <a:rPr lang="en-US" altLang="zh-CN" dirty="0">
                <a:solidFill>
                  <a:srgbClr val="FF0000"/>
                </a:solidFill>
                <a:latin typeface="Arial" panose="02080604020202020204" pitchFamily="34" charset="0"/>
                <a:cs typeface="Arial" panose="02080604020202020204" pitchFamily="34" charset="0"/>
              </a:rPr>
              <a:t>人口数量</a:t>
            </a:r>
            <a:r>
              <a:rPr lang="en-US" altLang="zh-CN" dirty="0">
                <a:latin typeface="Arial" panose="02080604020202020204" pitchFamily="34" charset="0"/>
                <a:cs typeface="Arial" panose="02080604020202020204" pitchFamily="34" charset="0"/>
              </a:rPr>
              <a:t>、</a:t>
            </a:r>
            <a:r>
              <a:rPr lang="en-US" altLang="zh-CN" dirty="0">
                <a:solidFill>
                  <a:srgbClr val="FF0000"/>
                </a:solidFill>
                <a:latin typeface="Arial" panose="02080604020202020204" pitchFamily="34" charset="0"/>
                <a:cs typeface="Arial" panose="02080604020202020204" pitchFamily="34" charset="0"/>
              </a:rPr>
              <a:t>地理交通</a:t>
            </a:r>
            <a:r>
              <a:rPr lang="en-US" altLang="zh-CN" dirty="0">
                <a:latin typeface="Arial" panose="02080604020202020204" pitchFamily="34" charset="0"/>
                <a:cs typeface="Arial" panose="02080604020202020204" pitchFamily="34" charset="0"/>
              </a:rPr>
              <a:t>、</a:t>
            </a:r>
            <a:r>
              <a:rPr lang="en-US" altLang="zh-CN" dirty="0">
                <a:solidFill>
                  <a:srgbClr val="FF0000"/>
                </a:solidFill>
                <a:latin typeface="Arial" panose="02080604020202020204" pitchFamily="34" charset="0"/>
                <a:cs typeface="Arial" panose="02080604020202020204" pitchFamily="34" charset="0"/>
              </a:rPr>
              <a:t>核酸检测机构</a:t>
            </a:r>
            <a:r>
              <a:rPr lang="en-US" altLang="zh-CN" dirty="0">
                <a:latin typeface="Arial" panose="02080604020202020204" pitchFamily="34" charset="0"/>
                <a:cs typeface="Arial" panose="02080604020202020204" pitchFamily="34" charset="0"/>
              </a:rPr>
              <a:t>分布等情况，科学规划采样点布局。按</a:t>
            </a:r>
            <a:r>
              <a:rPr lang="en-US" altLang="zh-CN" dirty="0">
                <a:solidFill>
                  <a:srgbClr val="FF0000"/>
                </a:solidFill>
                <a:latin typeface="Arial" panose="02080604020202020204" pitchFamily="34" charset="0"/>
                <a:cs typeface="Arial" panose="02080604020202020204" pitchFamily="34" charset="0"/>
              </a:rPr>
              <a:t>每日6小时</a:t>
            </a:r>
            <a:r>
              <a:rPr lang="en-US" altLang="zh-CN" dirty="0">
                <a:latin typeface="Arial" panose="02080604020202020204" pitchFamily="34" charset="0"/>
                <a:cs typeface="Arial" panose="02080604020202020204" pitchFamily="34" charset="0"/>
              </a:rPr>
              <a:t>的采样时间计算，可参考</a:t>
            </a:r>
            <a:r>
              <a:rPr lang="en-US" altLang="zh-CN" dirty="0">
                <a:solidFill>
                  <a:srgbClr val="FF0000"/>
                </a:solidFill>
                <a:latin typeface="Arial" panose="02080604020202020204" pitchFamily="34" charset="0"/>
                <a:cs typeface="Arial" panose="02080604020202020204" pitchFamily="34" charset="0"/>
              </a:rPr>
              <a:t>2000-3000</a:t>
            </a:r>
            <a:r>
              <a:rPr lang="en-US" altLang="zh-CN" dirty="0">
                <a:solidFill>
                  <a:schemeClr val="tx1"/>
                </a:solidFill>
                <a:latin typeface="Arial" panose="02080604020202020204" pitchFamily="34" charset="0"/>
                <a:cs typeface="Arial" panose="02080604020202020204" pitchFamily="34" charset="0"/>
              </a:rPr>
              <a:t>人设置一个采样点</a:t>
            </a:r>
            <a:r>
              <a:rPr lang="en-US" altLang="zh-CN" dirty="0">
                <a:latin typeface="Arial" panose="02080604020202020204" pitchFamily="34" charset="0"/>
                <a:cs typeface="Arial" panose="02080604020202020204" pitchFamily="34" charset="0"/>
              </a:rPr>
              <a:t>，</a:t>
            </a:r>
            <a:r>
              <a:rPr lang="en-US" altLang="zh-CN" dirty="0">
                <a:solidFill>
                  <a:srgbClr val="FF0000"/>
                </a:solidFill>
                <a:latin typeface="Arial" panose="02080604020202020204" pitchFamily="34" charset="0"/>
                <a:cs typeface="Arial" panose="02080604020202020204" pitchFamily="34" charset="0"/>
              </a:rPr>
              <a:t>600-800</a:t>
            </a:r>
            <a:r>
              <a:rPr lang="en-US" altLang="zh-CN" dirty="0">
                <a:latin typeface="Arial" panose="02080604020202020204" pitchFamily="34" charset="0"/>
                <a:cs typeface="Arial" panose="02080604020202020204" pitchFamily="34" charset="0"/>
              </a:rPr>
              <a:t>人设置一个采样台，每个采样点需</a:t>
            </a:r>
            <a:r>
              <a:rPr lang="en-US" altLang="zh-CN" dirty="0">
                <a:solidFill>
                  <a:srgbClr val="FF0000"/>
                </a:solidFill>
                <a:latin typeface="Arial" panose="02080604020202020204" pitchFamily="34" charset="0"/>
                <a:cs typeface="Arial" panose="02080604020202020204" pitchFamily="34" charset="0"/>
              </a:rPr>
              <a:t>4-5个</a:t>
            </a:r>
            <a:r>
              <a:rPr lang="en-US" altLang="zh-CN" dirty="0">
                <a:latin typeface="Arial" panose="02080604020202020204" pitchFamily="34" charset="0"/>
                <a:cs typeface="Arial" panose="02080604020202020204" pitchFamily="34" charset="0"/>
              </a:rPr>
              <a:t>采样台（各地可按照社区、街道、乡镇、农村、城郊实际人口数量统筹设定），原则上以小区为单位设置采样点。采样点应当选择空旷、通风良好、相对独立的场地，可选具备通风条件、独立空间的体育馆、展览馆、学校操场等场地。自然条件允许时鼓励设置室外采样点。采样点内部划分等候区、采样区、缓冲区、临时隔离区、医疗废物暂存区，有效分散待检测人员密度。由专组或专人负责对接医疗废物清运工作，做到日清日结。设置防护服穿脱区，配备手卫生设施、穿衣镜或防护装置。采样点需设立清晰的指引标识，保证人员单向流动，并明确采样流程和注意事项。60岁以上老年人、孕妇、残障等群体应设置绿色通道独立采样。应设置健康码“黄码”人员专用核酸检测采样点（采样通道），避免因人员交叉造成感染。</a:t>
            </a:r>
            <a:endParaRPr lang="en-US" altLang="zh-CN" dirty="0">
              <a:latin typeface="Arial" panose="02080604020202020204" pitchFamily="34" charset="0"/>
              <a:cs typeface="Arial" panose="02080604020202020204" pitchFamily="34" charset="0"/>
            </a:endParaRPr>
          </a:p>
        </p:txBody>
      </p:sp>
      <p:sp>
        <p:nvSpPr>
          <p:cNvPr id="9" name="文本框 8"/>
          <p:cNvSpPr txBox="1"/>
          <p:nvPr/>
        </p:nvSpPr>
        <p:spPr>
          <a:xfrm>
            <a:off x="454248" y="347374"/>
            <a:ext cx="1135439" cy="400110"/>
          </a:xfrm>
          <a:prstGeom prst="rect">
            <a:avLst/>
          </a:prstGeom>
          <a:noFill/>
        </p:spPr>
        <p:txBody>
          <a:bodyPr wrap="none" rtlCol="0">
            <a:spAutoFit/>
          </a:bodyPr>
          <a:lstStyle/>
          <a:p>
            <a:r>
              <a:rPr lang="en-US" altLang="zh-CN" sz="2000" b="1" dirty="0">
                <a:solidFill>
                  <a:schemeClr val="bg1"/>
                </a:solidFill>
                <a:latin typeface="Arial" panose="02080604020202020204" pitchFamily="34" charset="0"/>
                <a:cs typeface="Arial" panose="02080604020202020204" pitchFamily="34" charset="0"/>
              </a:rPr>
              <a:t>STEP  3</a:t>
            </a:r>
            <a:endParaRPr lang="zh-CN" altLang="en-US" sz="2000" b="1" dirty="0">
              <a:solidFill>
                <a:schemeClr val="bg1"/>
              </a:solidFill>
              <a:latin typeface="Arial" panose="02080604020202020204" pitchFamily="34" charset="0"/>
              <a:cs typeface="Arial" panose="02080604020202020204" pitchFamily="34" charset="0"/>
            </a:endParaRPr>
          </a:p>
        </p:txBody>
      </p:sp>
      <p:sp>
        <p:nvSpPr>
          <p:cNvPr id="4" name="矩形 3"/>
          <p:cNvSpPr/>
          <p:nvPr/>
        </p:nvSpPr>
        <p:spPr>
          <a:xfrm>
            <a:off x="-2528889" y="254854"/>
            <a:ext cx="4929188" cy="381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7746" b="7746"/>
          <a:stretch>
            <a:fillRect/>
          </a:stretch>
        </p:blipFill>
        <p:spPr>
          <a:xfrm>
            <a:off x="0" y="-94923"/>
            <a:ext cx="9144000" cy="5143500"/>
          </a:xfrm>
          <a:prstGeom prst="rect">
            <a:avLst/>
          </a:prstGeom>
        </p:spPr>
      </p:pic>
      <p:sp>
        <p:nvSpPr>
          <p:cNvPr id="5" name="椭圆 4"/>
          <p:cNvSpPr/>
          <p:nvPr/>
        </p:nvSpPr>
        <p:spPr>
          <a:xfrm>
            <a:off x="3539258" y="1441558"/>
            <a:ext cx="2065484" cy="2070538"/>
          </a:xfrm>
          <a:prstGeom prst="ellips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6" name="矩形 5"/>
          <p:cNvSpPr/>
          <p:nvPr/>
        </p:nvSpPr>
        <p:spPr>
          <a:xfrm>
            <a:off x="-104147" y="2430486"/>
            <a:ext cx="3539258" cy="93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7" name="矩形 6"/>
          <p:cNvSpPr/>
          <p:nvPr/>
        </p:nvSpPr>
        <p:spPr>
          <a:xfrm flipV="1">
            <a:off x="5708889" y="2430486"/>
            <a:ext cx="3539258" cy="93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 name="文本框 8"/>
          <p:cNvSpPr txBox="1"/>
          <p:nvPr/>
        </p:nvSpPr>
        <p:spPr>
          <a:xfrm>
            <a:off x="4206763" y="1598295"/>
            <a:ext cx="730471" cy="1200329"/>
          </a:xfrm>
          <a:prstGeom prst="rect">
            <a:avLst/>
          </a:prstGeom>
          <a:noFill/>
        </p:spPr>
        <p:txBody>
          <a:bodyPr wrap="square" rtlCol="0">
            <a:spAutoFit/>
          </a:bodyPr>
          <a:lstStyle/>
          <a:p>
            <a:r>
              <a:rPr lang="en-US" altLang="zh-CN" sz="7200" b="1" dirty="0">
                <a:solidFill>
                  <a:schemeClr val="bg1"/>
                </a:solidFill>
                <a:latin typeface="Arial" panose="02080604020202020204" pitchFamily="34" charset="0"/>
                <a:cs typeface="Arial" panose="02080604020202020204" pitchFamily="34" charset="0"/>
              </a:rPr>
              <a:t>4</a:t>
            </a:r>
            <a:endParaRPr lang="zh-CN" altLang="en-US" sz="7200" b="1" dirty="0">
              <a:solidFill>
                <a:schemeClr val="bg1"/>
              </a:solidFill>
              <a:latin typeface="Arial" panose="02080604020202020204" pitchFamily="34" charset="0"/>
              <a:cs typeface="Arial" panose="02080604020202020204" pitchFamily="34" charset="0"/>
            </a:endParaRPr>
          </a:p>
        </p:txBody>
      </p:sp>
      <p:sp>
        <p:nvSpPr>
          <p:cNvPr id="16" name="矩形 15"/>
          <p:cNvSpPr/>
          <p:nvPr/>
        </p:nvSpPr>
        <p:spPr>
          <a:xfrm>
            <a:off x="3680815" y="2798718"/>
            <a:ext cx="1783080" cy="368300"/>
          </a:xfrm>
          <a:prstGeom prst="rect">
            <a:avLst/>
          </a:prstGeom>
        </p:spPr>
        <p:txBody>
          <a:bodyPr wrap="none">
            <a:spAutoFit/>
          </a:bodyPr>
          <a:lstStyle/>
          <a:p>
            <a:pPr algn="l"/>
            <a:r>
              <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rPr>
              <a:t>咽拭子采集方法</a:t>
            </a:r>
            <a:endParaRPr lang="zh-CN" altLang="en-US" b="1"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7813" b="7813"/>
          <a:stretch>
            <a:fillRect/>
          </a:stretch>
        </p:blipFill>
        <p:spPr>
          <a:xfrm>
            <a:off x="392113" y="442912"/>
            <a:ext cx="3784600" cy="2128838"/>
          </a:xfrm>
          <a:prstGeom prst="rect">
            <a:avLst/>
          </a:prstGeom>
        </p:spPr>
      </p:pic>
      <p:sp>
        <p:nvSpPr>
          <p:cNvPr id="5" name="矩形 4"/>
          <p:cNvSpPr/>
          <p:nvPr/>
        </p:nvSpPr>
        <p:spPr>
          <a:xfrm>
            <a:off x="4468812" y="188955"/>
            <a:ext cx="4057650" cy="4523105"/>
          </a:xfrm>
          <a:prstGeom prst="rect">
            <a:avLst/>
          </a:prstGeom>
        </p:spPr>
        <p:txBody>
          <a:bodyPr wrap="square">
            <a:spAutoFit/>
          </a:bodyPr>
          <a:lstStyle/>
          <a:p>
            <a:r>
              <a:rPr lang="en-US" altLang="zh-CN" sz="1600" b="1" u="sng" dirty="0">
                <a:latin typeface="Arial" panose="02080604020202020204" pitchFamily="34" charset="0"/>
                <a:cs typeface="Arial" panose="02080604020202020204" pitchFamily="34" charset="0"/>
              </a:rPr>
              <a:t>1、口咽拭子。</a:t>
            </a:r>
            <a:r>
              <a:rPr lang="en-US" altLang="zh-CN" sz="1600" dirty="0">
                <a:latin typeface="Arial" panose="02080604020202020204" pitchFamily="34" charset="0"/>
                <a:cs typeface="Arial" panose="02080604020202020204" pitchFamily="34" charset="0"/>
              </a:rPr>
              <a:t>被采样人员先用生理盐水漱口，采样人员将拭子放入无菌生理盐水中湿润(禁止将拭子放入病毒保存液中，避免抗生素引起过敏)，被采样人员头部微仰，嘴张大，露出两侧咽扁桃体，将拭子越过舌根，在被采样者两侧咽扁桃体稍微用力来回擦拭至少3次，然后再在咽后壁上下擦拭至少3次,将拭子头浸入含2-3ml病毒保存液(也可使用等渗盐溶液、组织培养液或磷酸盐缓冲液)的管中，尾部弃去，旋紧管盖。</a:t>
            </a:r>
            <a:endParaRPr lang="en-US" altLang="zh-CN" sz="1600" dirty="0">
              <a:latin typeface="Arial" panose="02080604020202020204" pitchFamily="34" charset="0"/>
              <a:cs typeface="Arial" panose="02080604020202020204" pitchFamily="34" charset="0"/>
            </a:endParaRPr>
          </a:p>
          <a:p>
            <a:r>
              <a:rPr lang="en-US" altLang="zh-CN" sz="1600" b="1" u="sng" dirty="0">
                <a:latin typeface="Arial" panose="02080604020202020204" pitchFamily="34" charset="0"/>
                <a:cs typeface="Arial" panose="02080604020202020204" pitchFamily="34" charset="0"/>
              </a:rPr>
              <a:t>2、鼻咽拭子。</a:t>
            </a:r>
            <a:r>
              <a:rPr lang="en-US" altLang="zh-CN" sz="1600" dirty="0">
                <a:latin typeface="Arial" panose="02080604020202020204" pitchFamily="34" charset="0"/>
                <a:cs typeface="Arial" panose="02080604020202020204" pitchFamily="34" charset="0"/>
              </a:rPr>
              <a:t>采样人员一手轻扶被采样人员的头部。一手执拭子贴鼻孔进入，沿下鼻道的底部向后缓缓深入，由于鼻道呈弧形，不可用力过猛，以免发生外伤出血。待拭子顶端到达鼻咽腔后壁时，轻轻旋转一周(如遇反射性咳嗽，应停留片刻)，然后缓缓取出拭子，将拭子头浸入含2~3ml病毒保存液的管中。</a:t>
            </a:r>
            <a:endParaRPr lang="en-US" altLang="zh-CN" sz="1600" dirty="0">
              <a:latin typeface="Arial" panose="02080604020202020204" pitchFamily="34" charset="0"/>
              <a:cs typeface="Arial" panose="02080604020202020204" pitchFamily="34" charset="0"/>
            </a:endParaRPr>
          </a:p>
        </p:txBody>
      </p:sp>
      <p:sp>
        <p:nvSpPr>
          <p:cNvPr id="8" name="矩形 7"/>
          <p:cNvSpPr/>
          <p:nvPr/>
        </p:nvSpPr>
        <p:spPr>
          <a:xfrm>
            <a:off x="392672" y="4096517"/>
            <a:ext cx="1867611" cy="337185"/>
          </a:xfrm>
          <a:prstGeom prst="rect">
            <a:avLst/>
          </a:prstGeom>
        </p:spPr>
        <p:txBody>
          <a:bodyPr wrap="square">
            <a:spAutoFit/>
          </a:bodyPr>
          <a:lstStyle/>
          <a:p>
            <a:r>
              <a:rPr lang="zh-CN" altLang="en-US" sz="1600" b="1" dirty="0">
                <a:latin typeface="微软雅黑" panose="020B0503020204020204" pitchFamily="34" charset="-122"/>
                <a:ea typeface="微软雅黑" panose="020B0503020204020204" pitchFamily="34" charset="-122"/>
                <a:cs typeface="Arial" panose="02080604020202020204" pitchFamily="34" charset="0"/>
              </a:rPr>
              <a:t>咽拭子采集方法</a:t>
            </a:r>
            <a:endParaRPr lang="zh-CN" altLang="en-US" sz="1600" b="1" dirty="0">
              <a:latin typeface="微软雅黑" panose="020B0503020204020204" pitchFamily="34" charset="-122"/>
              <a:ea typeface="微软雅黑" panose="020B0503020204020204" pitchFamily="34" charset="-122"/>
              <a:cs typeface="Arial" panose="02080604020202020204" pitchFamily="34" charset="0"/>
            </a:endParaRPr>
          </a:p>
        </p:txBody>
      </p:sp>
      <p:sp>
        <p:nvSpPr>
          <p:cNvPr id="10" name="矩形 9"/>
          <p:cNvSpPr/>
          <p:nvPr/>
        </p:nvSpPr>
        <p:spPr>
          <a:xfrm>
            <a:off x="392113" y="3449841"/>
            <a:ext cx="1867611" cy="646331"/>
          </a:xfrm>
          <a:prstGeom prst="rect">
            <a:avLst/>
          </a:prstGeom>
        </p:spPr>
        <p:txBody>
          <a:bodyPr wrap="square">
            <a:spAutoFit/>
          </a:bodyPr>
          <a:lstStyle/>
          <a:p>
            <a:r>
              <a:rPr lang="en-US" altLang="zh-CN" sz="3600" b="1" dirty="0">
                <a:latin typeface="Arial" panose="02080604020202020204" pitchFamily="34" charset="0"/>
                <a:ea typeface="微软雅黑" panose="020B0503020204020204" pitchFamily="34" charset="-122"/>
                <a:cs typeface="Arial" panose="02080604020202020204" pitchFamily="34" charset="0"/>
              </a:rPr>
              <a:t>STEP 4</a:t>
            </a:r>
            <a:endParaRPr lang="zh-CN" altLang="en-US" sz="3600" b="1" dirty="0">
              <a:latin typeface="Arial" panose="02080604020202020204" pitchFamily="34" charset="0"/>
              <a:ea typeface="微软雅黑" panose="020B0503020204020204" pitchFamily="34" charset="-122"/>
              <a:cs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7746" b="7746"/>
          <a:stretch>
            <a:fillRect/>
          </a:stretch>
        </p:blipFill>
        <p:spPr>
          <a:xfrm>
            <a:off x="0" y="-94923"/>
            <a:ext cx="9144000" cy="5143500"/>
          </a:xfrm>
          <a:prstGeom prst="rect">
            <a:avLst/>
          </a:prstGeom>
        </p:spPr>
      </p:pic>
      <p:sp>
        <p:nvSpPr>
          <p:cNvPr id="5" name="椭圆 4"/>
          <p:cNvSpPr/>
          <p:nvPr/>
        </p:nvSpPr>
        <p:spPr>
          <a:xfrm>
            <a:off x="3539258" y="1441558"/>
            <a:ext cx="2065484" cy="2070538"/>
          </a:xfrm>
          <a:prstGeom prst="ellips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6" name="矩形 5"/>
          <p:cNvSpPr/>
          <p:nvPr/>
        </p:nvSpPr>
        <p:spPr>
          <a:xfrm>
            <a:off x="-104147" y="2430486"/>
            <a:ext cx="3539258" cy="93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7" name="矩形 6"/>
          <p:cNvSpPr/>
          <p:nvPr/>
        </p:nvSpPr>
        <p:spPr>
          <a:xfrm flipV="1">
            <a:off x="5708889" y="2430486"/>
            <a:ext cx="3539258" cy="93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 name="文本框 8"/>
          <p:cNvSpPr txBox="1"/>
          <p:nvPr/>
        </p:nvSpPr>
        <p:spPr>
          <a:xfrm>
            <a:off x="4206763" y="1598295"/>
            <a:ext cx="730471" cy="1198880"/>
          </a:xfrm>
          <a:prstGeom prst="rect">
            <a:avLst/>
          </a:prstGeom>
          <a:noFill/>
        </p:spPr>
        <p:txBody>
          <a:bodyPr wrap="square" rtlCol="0">
            <a:spAutoFit/>
          </a:bodyPr>
          <a:lstStyle/>
          <a:p>
            <a:r>
              <a:rPr lang="en-US" altLang="zh-CN" sz="7200" b="1" dirty="0">
                <a:solidFill>
                  <a:schemeClr val="bg1"/>
                </a:solidFill>
                <a:latin typeface="Arial" panose="02080604020202020204" pitchFamily="34" charset="0"/>
                <a:cs typeface="Arial" panose="02080604020202020204" pitchFamily="34" charset="0"/>
              </a:rPr>
              <a:t>5</a:t>
            </a:r>
            <a:endParaRPr lang="en-US" altLang="zh-CN" sz="7200" b="1" dirty="0">
              <a:solidFill>
                <a:schemeClr val="bg1"/>
              </a:solidFill>
              <a:latin typeface="Arial" panose="02080604020202020204" pitchFamily="34" charset="0"/>
              <a:cs typeface="Arial" panose="02080604020202020204" pitchFamily="34" charset="0"/>
            </a:endParaRPr>
          </a:p>
        </p:txBody>
      </p:sp>
      <p:sp>
        <p:nvSpPr>
          <p:cNvPr id="16" name="矩形 15"/>
          <p:cNvSpPr/>
          <p:nvPr/>
        </p:nvSpPr>
        <p:spPr>
          <a:xfrm>
            <a:off x="4023715" y="2797448"/>
            <a:ext cx="1097280" cy="368300"/>
          </a:xfrm>
          <a:prstGeom prst="rect">
            <a:avLst/>
          </a:prstGeom>
        </p:spPr>
        <p:txBody>
          <a:bodyPr wrap="none">
            <a:spAutoFit/>
          </a:bodyPr>
          <a:lstStyle/>
          <a:p>
            <a:pPr algn="l"/>
            <a:r>
              <a:rPr lang="zh-CN" altLang="zh-CN" b="1" dirty="0">
                <a:solidFill>
                  <a:schemeClr val="bg1"/>
                </a:solidFill>
                <a:latin typeface="微软雅黑" panose="020B0503020204020204" pitchFamily="34" charset="-122"/>
                <a:ea typeface="微软雅黑" panose="020B0503020204020204" pitchFamily="34" charset="-122"/>
                <a:cs typeface="Arial" panose="02080604020202020204" pitchFamily="34" charset="0"/>
              </a:rPr>
              <a:t>注意事项</a:t>
            </a:r>
            <a:endParaRPr lang="zh-CN" altLang="zh-CN" b="1"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2112" y="1030932"/>
            <a:ext cx="3517735" cy="1198880"/>
          </a:xfrm>
          <a:prstGeom prst="rect">
            <a:avLst/>
          </a:prstGeom>
        </p:spPr>
        <p:txBody>
          <a:bodyPr wrap="square">
            <a:spAutoFit/>
          </a:bodyPr>
          <a:lstStyle/>
          <a:p>
            <a:r>
              <a:rPr lang="en-US" altLang="zh-CN" dirty="0">
                <a:latin typeface="Arial" panose="02080604020202020204" pitchFamily="34" charset="0"/>
                <a:cs typeface="Arial" panose="02080604020202020204" pitchFamily="34" charset="0"/>
              </a:rPr>
              <a:t>1、条码清晰；</a:t>
            </a:r>
            <a:endParaRPr lang="en-US" altLang="zh-CN" dirty="0">
              <a:latin typeface="Arial" panose="02080604020202020204" pitchFamily="34" charset="0"/>
              <a:cs typeface="Arial" panose="02080604020202020204" pitchFamily="34" charset="0"/>
            </a:endParaRPr>
          </a:p>
          <a:p>
            <a:endParaRPr lang="en-US" altLang="zh-CN" dirty="0">
              <a:latin typeface="Arial" panose="02080604020202020204" pitchFamily="34" charset="0"/>
              <a:cs typeface="Arial" panose="02080604020202020204" pitchFamily="34" charset="0"/>
            </a:endParaRPr>
          </a:p>
          <a:p>
            <a:r>
              <a:rPr lang="en-US" altLang="zh-CN" dirty="0">
                <a:latin typeface="Arial" panose="02080604020202020204" pitchFamily="34" charset="0"/>
                <a:cs typeface="Arial" panose="02080604020202020204" pitchFamily="34" charset="0"/>
              </a:rPr>
              <a:t>2、采样管内外信息一致；</a:t>
            </a:r>
            <a:endParaRPr lang="en-US" altLang="zh-CN" dirty="0">
              <a:latin typeface="Arial" panose="02080604020202020204" pitchFamily="34" charset="0"/>
              <a:cs typeface="Arial" panose="02080604020202020204" pitchFamily="34" charset="0"/>
            </a:endParaRPr>
          </a:p>
          <a:p>
            <a:endParaRPr lang="en-US" altLang="zh-CN" dirty="0">
              <a:latin typeface="Arial" panose="02080604020202020204" pitchFamily="34" charset="0"/>
              <a:cs typeface="Arial" panose="02080604020202020204" pitchFamily="34" charset="0"/>
            </a:endParaRPr>
          </a:p>
        </p:txBody>
      </p:sp>
      <p:sp>
        <p:nvSpPr>
          <p:cNvPr id="8" name="矩形 7"/>
          <p:cNvSpPr/>
          <p:nvPr/>
        </p:nvSpPr>
        <p:spPr>
          <a:xfrm>
            <a:off x="1853387" y="382304"/>
            <a:ext cx="1097280" cy="368300"/>
          </a:xfrm>
          <a:prstGeom prst="rect">
            <a:avLst/>
          </a:prstGeom>
        </p:spPr>
        <p:txBody>
          <a:bodyPr wrap="none">
            <a:spAutoFit/>
          </a:bodyPr>
          <a:lstStyle/>
          <a:p>
            <a:r>
              <a:rPr lang="zh-CN" altLang="en-US" b="1" dirty="0">
                <a:latin typeface="微软雅黑" panose="020B0503020204020204" pitchFamily="34" charset="-122"/>
                <a:ea typeface="微软雅黑" panose="020B0503020204020204" pitchFamily="34" charset="-122"/>
                <a:cs typeface="Arial" panose="02080604020202020204" pitchFamily="34" charset="0"/>
              </a:rPr>
              <a:t>注意事项</a:t>
            </a:r>
            <a:endParaRPr lang="zh-CN" altLang="en-US" b="1" dirty="0">
              <a:latin typeface="微软雅黑" panose="020B0503020204020204" pitchFamily="34" charset="-122"/>
              <a:ea typeface="微软雅黑" panose="020B0503020204020204" pitchFamily="34" charset="-122"/>
              <a:cs typeface="Arial" panose="02080604020202020204" pitchFamily="34" charset="0"/>
            </a:endParaRPr>
          </a:p>
        </p:txBody>
      </p:sp>
      <p:sp>
        <p:nvSpPr>
          <p:cNvPr id="9" name="矩形 8"/>
          <p:cNvSpPr/>
          <p:nvPr/>
        </p:nvSpPr>
        <p:spPr>
          <a:xfrm>
            <a:off x="5186530" y="1030932"/>
            <a:ext cx="3517735" cy="1476375"/>
          </a:xfrm>
          <a:prstGeom prst="rect">
            <a:avLst/>
          </a:prstGeom>
        </p:spPr>
        <p:txBody>
          <a:bodyPr wrap="square">
            <a:spAutoFit/>
          </a:bodyPr>
          <a:lstStyle/>
          <a:p>
            <a:pPr lvl="0" algn="l">
              <a:buClrTx/>
              <a:buSzTx/>
              <a:buFontTx/>
            </a:pPr>
            <a:r>
              <a:rPr lang="en-US" altLang="zh-CN" dirty="0">
                <a:latin typeface="Arial" panose="02080604020202020204" pitchFamily="34" charset="0"/>
                <a:cs typeface="Arial" panose="02080604020202020204" pitchFamily="34" charset="0"/>
                <a:sym typeface="+mn-ea"/>
              </a:rPr>
              <a:t>3、标本不能溢出；</a:t>
            </a:r>
            <a:endParaRPr lang="en-US" altLang="zh-CN" dirty="0">
              <a:latin typeface="Arial" panose="02080604020202020204" pitchFamily="34" charset="0"/>
              <a:cs typeface="Arial" panose="02080604020202020204" pitchFamily="34" charset="0"/>
              <a:sym typeface="+mn-ea"/>
            </a:endParaRPr>
          </a:p>
          <a:p>
            <a:pPr lvl="0" algn="l">
              <a:buClrTx/>
              <a:buSzTx/>
              <a:buFontTx/>
            </a:pPr>
            <a:endParaRPr lang="en-US" altLang="zh-CN" dirty="0">
              <a:latin typeface="Arial" panose="02080604020202020204" pitchFamily="34" charset="0"/>
              <a:cs typeface="Arial" panose="02080604020202020204" pitchFamily="34" charset="0"/>
              <a:sym typeface="+mn-ea"/>
            </a:endParaRPr>
          </a:p>
          <a:p>
            <a:pPr lvl="0" algn="l">
              <a:buClrTx/>
              <a:buSzTx/>
              <a:buFontTx/>
            </a:pPr>
            <a:r>
              <a:rPr lang="en-US" altLang="zh-CN" dirty="0">
                <a:latin typeface="Arial" panose="02080604020202020204" pitchFamily="34" charset="0"/>
                <a:cs typeface="Arial" panose="02080604020202020204" pitchFamily="34" charset="0"/>
                <a:sym typeface="+mn-ea"/>
              </a:rPr>
              <a:t>4、封箱后标本数量与实际数量相符；</a:t>
            </a:r>
            <a:endParaRPr lang="en-US" altLang="zh-CN" dirty="0">
              <a:latin typeface="Arial" panose="02080604020202020204" pitchFamily="34" charset="0"/>
              <a:cs typeface="Arial" panose="02080604020202020204" pitchFamily="34" charset="0"/>
              <a:sym typeface="+mn-ea"/>
            </a:endParaRPr>
          </a:p>
          <a:p>
            <a:pPr lvl="0" algn="l">
              <a:buClrTx/>
              <a:buSzTx/>
              <a:buFontTx/>
            </a:pPr>
            <a:endParaRPr lang="en-US" altLang="zh-CN" dirty="0">
              <a:latin typeface="Arial" panose="02080604020202020204" pitchFamily="34" charset="0"/>
              <a:cs typeface="Arial" panose="02080604020202020204" pitchFamily="34" charset="0"/>
              <a:sym typeface="+mn-ea"/>
            </a:endParaRPr>
          </a:p>
        </p:txBody>
      </p:sp>
      <p:sp>
        <p:nvSpPr>
          <p:cNvPr id="10" name="矩形 9"/>
          <p:cNvSpPr/>
          <p:nvPr/>
        </p:nvSpPr>
        <p:spPr>
          <a:xfrm>
            <a:off x="439736" y="2962413"/>
            <a:ext cx="3517735" cy="2030095"/>
          </a:xfrm>
          <a:prstGeom prst="rect">
            <a:avLst/>
          </a:prstGeom>
        </p:spPr>
        <p:txBody>
          <a:bodyPr wrap="square">
            <a:spAutoFit/>
          </a:bodyPr>
          <a:lstStyle/>
          <a:p>
            <a:pPr lvl="0" algn="l">
              <a:buClrTx/>
              <a:buSzTx/>
              <a:buFontTx/>
            </a:pPr>
            <a:r>
              <a:rPr lang="en-US" altLang="zh-CN" dirty="0">
                <a:latin typeface="Arial" panose="02080604020202020204" pitchFamily="34" charset="0"/>
                <a:cs typeface="Arial" panose="02080604020202020204" pitchFamily="34" charset="0"/>
                <a:sym typeface="+mn-ea"/>
              </a:rPr>
              <a:t>5、未标明标本类型（如物体表面标本、环境标本等）；</a:t>
            </a:r>
            <a:endParaRPr lang="en-US" altLang="zh-CN" dirty="0">
              <a:latin typeface="Arial" panose="02080604020202020204" pitchFamily="34" charset="0"/>
              <a:cs typeface="Arial" panose="02080604020202020204" pitchFamily="34" charset="0"/>
              <a:sym typeface="+mn-ea"/>
            </a:endParaRPr>
          </a:p>
          <a:p>
            <a:pPr lvl="0" algn="l">
              <a:buClrTx/>
              <a:buSzTx/>
              <a:buFontTx/>
            </a:pPr>
            <a:endParaRPr lang="en-US" altLang="zh-CN" dirty="0">
              <a:latin typeface="Arial" panose="02080604020202020204" pitchFamily="34" charset="0"/>
              <a:cs typeface="Arial" panose="02080604020202020204" pitchFamily="34" charset="0"/>
              <a:sym typeface="+mn-ea"/>
            </a:endParaRPr>
          </a:p>
          <a:p>
            <a:pPr lvl="0" algn="l">
              <a:buClrTx/>
              <a:buSzTx/>
              <a:buFontTx/>
            </a:pPr>
            <a:r>
              <a:rPr lang="en-US" altLang="zh-CN" dirty="0">
                <a:latin typeface="Arial" panose="02080604020202020204" pitchFamily="34" charset="0"/>
                <a:cs typeface="Arial" panose="02080604020202020204" pitchFamily="34" charset="0"/>
                <a:sym typeface="+mn-ea"/>
              </a:rPr>
              <a:t>6、未标明采集方式：单采、混采     （如：5合1混采、10合1混采、20合1混采）；</a:t>
            </a:r>
            <a:endParaRPr lang="en-US" altLang="zh-CN" dirty="0">
              <a:latin typeface="Arial" panose="02080604020202020204" pitchFamily="34" charset="0"/>
              <a:cs typeface="Arial" panose="02080604020202020204" pitchFamily="34" charset="0"/>
              <a:sym typeface="+mn-ea"/>
            </a:endParaRPr>
          </a:p>
          <a:p>
            <a:pPr lvl="0" algn="l">
              <a:buClrTx/>
              <a:buSzTx/>
              <a:buFontTx/>
            </a:pPr>
            <a:endParaRPr lang="en-US" altLang="zh-CN" dirty="0">
              <a:latin typeface="Arial" panose="02080604020202020204" pitchFamily="34" charset="0"/>
              <a:cs typeface="Arial" panose="02080604020202020204" pitchFamily="34" charset="0"/>
              <a:sym typeface="+mn-ea"/>
            </a:endParaRPr>
          </a:p>
        </p:txBody>
      </p:sp>
      <p:sp>
        <p:nvSpPr>
          <p:cNvPr id="11" name="矩形 10"/>
          <p:cNvSpPr/>
          <p:nvPr/>
        </p:nvSpPr>
        <p:spPr>
          <a:xfrm>
            <a:off x="5186529" y="2962413"/>
            <a:ext cx="3517735" cy="922020"/>
          </a:xfrm>
          <a:prstGeom prst="rect">
            <a:avLst/>
          </a:prstGeom>
        </p:spPr>
        <p:txBody>
          <a:bodyPr wrap="square">
            <a:spAutoFit/>
          </a:bodyPr>
          <a:lstStyle/>
          <a:p>
            <a:pPr lvl="0" algn="l">
              <a:buClrTx/>
              <a:buSzTx/>
              <a:buFontTx/>
            </a:pPr>
            <a:r>
              <a:rPr lang="en-US" altLang="zh-CN" dirty="0">
                <a:latin typeface="Arial" panose="02080604020202020204" pitchFamily="34" charset="0"/>
                <a:cs typeface="Arial" panose="02080604020202020204" pitchFamily="34" charset="0"/>
                <a:sym typeface="+mn-ea"/>
              </a:rPr>
              <a:t>7、箱内放未采集标本管；</a:t>
            </a:r>
            <a:endParaRPr lang="en-US" altLang="zh-CN" dirty="0">
              <a:latin typeface="Arial" panose="02080604020202020204" pitchFamily="34" charset="0"/>
              <a:cs typeface="Arial" panose="02080604020202020204" pitchFamily="34" charset="0"/>
              <a:sym typeface="+mn-ea"/>
            </a:endParaRPr>
          </a:p>
          <a:p>
            <a:pPr lvl="0" algn="l">
              <a:buClrTx/>
              <a:buSzTx/>
              <a:buFontTx/>
            </a:pPr>
            <a:endParaRPr lang="en-US" altLang="zh-CN" dirty="0">
              <a:latin typeface="Arial" panose="02080604020202020204" pitchFamily="34" charset="0"/>
              <a:cs typeface="Arial" panose="02080604020202020204" pitchFamily="34" charset="0"/>
              <a:sym typeface="+mn-ea"/>
            </a:endParaRPr>
          </a:p>
          <a:p>
            <a:pPr lvl="0" algn="l">
              <a:buClrTx/>
              <a:buSzTx/>
              <a:buFontTx/>
            </a:pPr>
            <a:r>
              <a:rPr lang="en-US" altLang="zh-CN" dirty="0">
                <a:latin typeface="Arial" panose="02080604020202020204" pitchFamily="34" charset="0"/>
                <a:cs typeface="Arial" panose="02080604020202020204" pitchFamily="34" charset="0"/>
                <a:sym typeface="+mn-ea"/>
              </a:rPr>
              <a:t>8、标本转运用专用转运箱。</a:t>
            </a:r>
            <a:endParaRPr lang="en-US" altLang="zh-CN" dirty="0">
              <a:latin typeface="Arial" panose="02080604020202020204" pitchFamily="34" charset="0"/>
              <a:cs typeface="Arial" panose="02080604020202020204" pitchFamily="34" charset="0"/>
              <a:sym typeface="+mn-ea"/>
            </a:endParaRPr>
          </a:p>
        </p:txBody>
      </p:sp>
      <p:sp>
        <p:nvSpPr>
          <p:cNvPr id="14" name="矩形 13"/>
          <p:cNvSpPr/>
          <p:nvPr/>
        </p:nvSpPr>
        <p:spPr>
          <a:xfrm>
            <a:off x="439282" y="305360"/>
            <a:ext cx="1402080" cy="521970"/>
          </a:xfrm>
          <a:prstGeom prst="rect">
            <a:avLst/>
          </a:prstGeom>
        </p:spPr>
        <p:txBody>
          <a:bodyPr wrap="none">
            <a:spAutoFit/>
          </a:bodyPr>
          <a:lstStyle/>
          <a:p>
            <a:r>
              <a:rPr lang="en-US" altLang="zh-CN" sz="2800" b="1" dirty="0">
                <a:latin typeface="Arial" panose="02080604020202020204" pitchFamily="34" charset="0"/>
                <a:ea typeface="微软雅黑" panose="020B0503020204020204" pitchFamily="34" charset="-122"/>
                <a:cs typeface="Arial" panose="02080604020202020204" pitchFamily="34" charset="0"/>
              </a:rPr>
              <a:t>STEP 5</a:t>
            </a:r>
            <a:endParaRPr lang="zh-CN" altLang="en-US" sz="2800" b="1" dirty="0">
              <a:latin typeface="Arial" panose="02080604020202020204" pitchFamily="34" charset="0"/>
              <a:ea typeface="微软雅黑" panose="020B0503020204020204" pitchFamily="34" charset="-122"/>
              <a:cs typeface="Arial" panose="02080604020202020204" pitchFamily="34" charset="0"/>
            </a:endParaRPr>
          </a:p>
        </p:txBody>
      </p:sp>
      <p:sp>
        <p:nvSpPr>
          <p:cNvPr id="16" name="矩形 15"/>
          <p:cNvSpPr/>
          <p:nvPr/>
        </p:nvSpPr>
        <p:spPr>
          <a:xfrm>
            <a:off x="439420" y="2576830"/>
            <a:ext cx="8265160" cy="76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矩形 16"/>
          <p:cNvSpPr/>
          <p:nvPr/>
        </p:nvSpPr>
        <p:spPr>
          <a:xfrm rot="5400000" flipV="1">
            <a:off x="2546350" y="2738120"/>
            <a:ext cx="4051300" cy="76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7746" b="7746"/>
          <a:stretch>
            <a:fillRect/>
          </a:stretch>
        </p:blipFill>
        <p:spPr>
          <a:xfrm>
            <a:off x="0" y="0"/>
            <a:ext cx="9144000" cy="5143500"/>
          </a:xfrm>
          <a:prstGeom prst="rect">
            <a:avLst/>
          </a:prstGeom>
        </p:spPr>
      </p:pic>
      <p:grpSp>
        <p:nvGrpSpPr>
          <p:cNvPr id="9" name="组合 8"/>
          <p:cNvGrpSpPr/>
          <p:nvPr/>
        </p:nvGrpSpPr>
        <p:grpSpPr>
          <a:xfrm>
            <a:off x="1950244" y="1585913"/>
            <a:ext cx="5243513" cy="1971675"/>
            <a:chOff x="3429000" y="2114550"/>
            <a:chExt cx="6991350" cy="2628900"/>
          </a:xfrm>
        </p:grpSpPr>
        <p:sp>
          <p:nvSpPr>
            <p:cNvPr id="5" name="平行四边形 4"/>
            <p:cNvSpPr/>
            <p:nvPr/>
          </p:nvSpPr>
          <p:spPr>
            <a:xfrm>
              <a:off x="3429000" y="2114550"/>
              <a:ext cx="6991350" cy="2628900"/>
            </a:xfrm>
            <a:prstGeom prst="parallelogram">
              <a:avLst/>
            </a:prstGeom>
            <a:solidFill>
              <a:schemeClr val="tx1">
                <a:alpha val="4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 name="矩形 5"/>
            <p:cNvSpPr/>
            <p:nvPr/>
          </p:nvSpPr>
          <p:spPr>
            <a:xfrm>
              <a:off x="5020147" y="2644170"/>
              <a:ext cx="3871145" cy="1600439"/>
            </a:xfrm>
            <a:prstGeom prst="rect">
              <a:avLst/>
            </a:prstGeom>
          </p:spPr>
          <p:txBody>
            <a:bodyPr wrap="none">
              <a:spAutoFit/>
            </a:bodyPr>
            <a:lstStyle/>
            <a:p>
              <a:r>
                <a:rPr lang="en-US" altLang="zh-CN" sz="7200" b="1" dirty="0">
                  <a:solidFill>
                    <a:schemeClr val="bg1"/>
                  </a:solidFill>
                  <a:latin typeface="Arial" panose="02080604020202020204" pitchFamily="34" charset="0"/>
                  <a:cs typeface="Arial" panose="02080604020202020204" pitchFamily="34" charset="0"/>
                </a:rPr>
                <a:t>Thank</a:t>
              </a:r>
              <a:endParaRPr lang="zh-CN" altLang="en-US" sz="1015" b="1"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3452</Words>
  <Application>WPS 演示</Application>
  <PresentationFormat>全屏显示(16:9)</PresentationFormat>
  <Paragraphs>156</Paragraphs>
  <Slides>15</Slides>
  <Notes>0</Notes>
  <HiddenSlides>5</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15</vt:i4>
      </vt:variant>
    </vt:vector>
  </HeadingPairs>
  <TitlesOfParts>
    <vt:vector size="30" baseType="lpstr">
      <vt:lpstr>Arial</vt:lpstr>
      <vt:lpstr>宋体</vt:lpstr>
      <vt:lpstr>Wingdings</vt:lpstr>
      <vt:lpstr>DejaVu Sans</vt:lpstr>
      <vt:lpstr>微软雅黑</vt:lpstr>
      <vt:lpstr>黑体</vt:lpstr>
      <vt:lpstr>Calibri</vt:lpstr>
      <vt:lpstr>宋体</vt:lpstr>
      <vt:lpstr>Arial Unicode MS</vt:lpstr>
      <vt:lpstr>等线 Light</vt:lpstr>
      <vt:lpstr>仿宋</vt:lpstr>
      <vt:lpstr>Calibri Light</vt:lpstr>
      <vt:lpstr>等线</vt:lpstr>
      <vt:lpstr>方正书宋_GBK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方 文海</dc:creator>
  <cp:lastModifiedBy>ht-706</cp:lastModifiedBy>
  <cp:revision>26</cp:revision>
  <dcterms:created xsi:type="dcterms:W3CDTF">2022-04-18T07:44:48Z</dcterms:created>
  <dcterms:modified xsi:type="dcterms:W3CDTF">2022-04-18T07:44:48Z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2052-11.8.2.9339</vt:lpwstr>
  </property>
</Properties>
</file>